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8"/>
  </p:notesMasterIdLst>
  <p:sldIdLst>
    <p:sldId id="256" r:id="rId2"/>
    <p:sldId id="257" r:id="rId3"/>
    <p:sldId id="463" r:id="rId4"/>
    <p:sldId id="260" r:id="rId5"/>
    <p:sldId id="450" r:id="rId6"/>
    <p:sldId id="476" r:id="rId7"/>
    <p:sldId id="456" r:id="rId8"/>
    <p:sldId id="281" r:id="rId9"/>
    <p:sldId id="274" r:id="rId10"/>
    <p:sldId id="280" r:id="rId11"/>
    <p:sldId id="275" r:id="rId12"/>
    <p:sldId id="276" r:id="rId13"/>
    <p:sldId id="459" r:id="rId14"/>
    <p:sldId id="467" r:id="rId15"/>
    <p:sldId id="477" r:id="rId16"/>
    <p:sldId id="474" r:id="rId17"/>
    <p:sldId id="452" r:id="rId18"/>
    <p:sldId id="475" r:id="rId19"/>
    <p:sldId id="371" r:id="rId20"/>
    <p:sldId id="451" r:id="rId21"/>
    <p:sldId id="373" r:id="rId22"/>
    <p:sldId id="375" r:id="rId23"/>
    <p:sldId id="378" r:id="rId24"/>
    <p:sldId id="372" r:id="rId25"/>
    <p:sldId id="382" r:id="rId26"/>
    <p:sldId id="449"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3C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2" autoAdjust="0"/>
    <p:restoredTop sz="46961" autoAdjust="0"/>
  </p:normalViewPr>
  <p:slideViewPr>
    <p:cSldViewPr snapToGrid="0">
      <p:cViewPr varScale="1">
        <p:scale>
          <a:sx n="57" d="100"/>
          <a:sy n="57" d="100"/>
        </p:scale>
        <p:origin x="2310" y="72"/>
      </p:cViewPr>
      <p:guideLst/>
    </p:cSldViewPr>
  </p:slideViewPr>
  <p:notesTextViewPr>
    <p:cViewPr>
      <p:scale>
        <a:sx n="125" d="100"/>
        <a:sy n="125" d="100"/>
      </p:scale>
      <p:origin x="0" y="0"/>
    </p:cViewPr>
  </p:notesTextViewPr>
  <p:notesViewPr>
    <p:cSldViewPr snapToGrid="0">
      <p:cViewPr varScale="1">
        <p:scale>
          <a:sx n="99" d="100"/>
          <a:sy n="99" d="100"/>
        </p:scale>
        <p:origin x="261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020BDA88-5934-462C-BD38-9A74E5A4C881}" type="datetimeFigureOut">
              <a:rPr lang="en-US" smtClean="0"/>
              <a:t>2/14/2023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ED1FB597-09AF-4111-A669-06FB19BDA64B}" type="slidenum">
              <a:rPr lang="en-US" smtClean="0"/>
              <a:t>‹#›</a:t>
            </a:fld>
            <a:endParaRPr lang="en-US" dirty="0"/>
          </a:p>
        </p:txBody>
      </p:sp>
    </p:spTree>
    <p:extLst>
      <p:ext uri="{BB962C8B-B14F-4D97-AF65-F5344CB8AC3E}">
        <p14:creationId xmlns:p14="http://schemas.microsoft.com/office/powerpoint/2010/main" val="1913762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1FB597-09AF-4111-A669-06FB19BDA64B}" type="slidenum">
              <a:rPr lang="en-US" smtClean="0"/>
              <a:t>1</a:t>
            </a:fld>
            <a:endParaRPr lang="en-US" dirty="0"/>
          </a:p>
        </p:txBody>
      </p:sp>
    </p:spTree>
    <p:extLst>
      <p:ext uri="{BB962C8B-B14F-4D97-AF65-F5344CB8AC3E}">
        <p14:creationId xmlns:p14="http://schemas.microsoft.com/office/powerpoint/2010/main" val="925255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MENTION THAT THERE IS, OF COURSE, NO VOTING IF ONE HAS LEFT THE ROOM DUE TO THE CONFLICT OF INTEREST PROVISIONS!</a:t>
            </a:r>
          </a:p>
        </p:txBody>
      </p:sp>
      <p:sp>
        <p:nvSpPr>
          <p:cNvPr id="4" name="Slide Number Placeholder 3"/>
          <p:cNvSpPr>
            <a:spLocks noGrp="1"/>
          </p:cNvSpPr>
          <p:nvPr>
            <p:ph type="sldNum" sz="quarter" idx="5"/>
          </p:nvPr>
        </p:nvSpPr>
        <p:spPr/>
        <p:txBody>
          <a:bodyPr/>
          <a:lstStyle/>
          <a:p>
            <a:fld id="{ED1FB597-09AF-4111-A669-06FB19BDA64B}" type="slidenum">
              <a:rPr lang="en-US" smtClean="0"/>
              <a:t>10</a:t>
            </a:fld>
            <a:endParaRPr lang="en-US" dirty="0"/>
          </a:p>
        </p:txBody>
      </p:sp>
    </p:spTree>
    <p:extLst>
      <p:ext uri="{BB962C8B-B14F-4D97-AF65-F5344CB8AC3E}">
        <p14:creationId xmlns:p14="http://schemas.microsoft.com/office/powerpoint/2010/main" val="391056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D1FB597-09AF-4111-A669-06FB19BDA64B}" type="slidenum">
              <a:rPr lang="en-US" smtClean="0"/>
              <a:t>11</a:t>
            </a:fld>
            <a:endParaRPr lang="en-US" dirty="0"/>
          </a:p>
        </p:txBody>
      </p:sp>
    </p:spTree>
    <p:extLst>
      <p:ext uri="{BB962C8B-B14F-4D97-AF65-F5344CB8AC3E}">
        <p14:creationId xmlns:p14="http://schemas.microsoft.com/office/powerpoint/2010/main" val="345814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0675" y="692150"/>
            <a:ext cx="6151563" cy="3460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1FBE2B-8935-4235-9753-C6706C0796A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D1FB597-09AF-4111-A669-06FB19BDA64B}" type="slidenum">
              <a:rPr lang="en-US" smtClean="0"/>
              <a:t>13</a:t>
            </a:fld>
            <a:endParaRPr lang="en-US" dirty="0"/>
          </a:p>
        </p:txBody>
      </p:sp>
    </p:spTree>
    <p:extLst>
      <p:ext uri="{BB962C8B-B14F-4D97-AF65-F5344CB8AC3E}">
        <p14:creationId xmlns:p14="http://schemas.microsoft.com/office/powerpoint/2010/main" val="4286830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1FB597-09AF-4111-A669-06FB19BDA64B}" type="slidenum">
              <a:rPr lang="en-US" smtClean="0"/>
              <a:t>14</a:t>
            </a:fld>
            <a:endParaRPr lang="en-US" dirty="0"/>
          </a:p>
        </p:txBody>
      </p:sp>
    </p:spTree>
    <p:extLst>
      <p:ext uri="{BB962C8B-B14F-4D97-AF65-F5344CB8AC3E}">
        <p14:creationId xmlns:p14="http://schemas.microsoft.com/office/powerpoint/2010/main" val="1508872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1FB597-09AF-4111-A669-06FB19BDA64B}" type="slidenum">
              <a:rPr lang="en-US" smtClean="0"/>
              <a:t>15</a:t>
            </a:fld>
            <a:endParaRPr lang="en-US" dirty="0"/>
          </a:p>
        </p:txBody>
      </p:sp>
    </p:spTree>
    <p:extLst>
      <p:ext uri="{BB962C8B-B14F-4D97-AF65-F5344CB8AC3E}">
        <p14:creationId xmlns:p14="http://schemas.microsoft.com/office/powerpoint/2010/main" val="326039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It is important to remember that all local governments</a:t>
            </a:r>
            <a:r>
              <a:rPr lang="en-US" b="0" baseline="0" dirty="0"/>
              <a:t> must abide by the same set of rules, however, how they implement those rules will differ from local government to the next. </a:t>
            </a:r>
            <a:endParaRPr lang="en-US" b="0" dirty="0"/>
          </a:p>
          <a:p>
            <a:r>
              <a:rPr lang="en-US" b="0" dirty="0"/>
              <a:t>As long as you are not breaking the law – it is okay to do things differently</a:t>
            </a:r>
          </a:p>
          <a:p>
            <a:pPr marL="453451" lvl="1"/>
            <a:endParaRPr lang="en-US" dirty="0"/>
          </a:p>
          <a:p>
            <a:endParaRPr lang="en-US" dirty="0"/>
          </a:p>
          <a:p>
            <a:r>
              <a:rPr lang="en-US" b="1" dirty="0"/>
              <a:t>PANEL QUESTIONS:</a:t>
            </a:r>
          </a:p>
          <a:p>
            <a:pPr marL="170044" indent="-170044">
              <a:buFont typeface="Arial" panose="020B0604020202020204" pitchFamily="34" charset="0"/>
              <a:buChar char="•"/>
            </a:pPr>
            <a:r>
              <a:rPr lang="en-US" b="1" dirty="0"/>
              <a:t>WHAT ARE SOME WAYS IN WHICH YOUR LOCAL GOVERNMENT OPERATES DIFFERENTLY FROM OTHER LOCAL GOVERNMENTS?</a:t>
            </a:r>
          </a:p>
          <a:p>
            <a:pPr marL="170044" indent="-170044">
              <a:buFont typeface="Arial" panose="020B0604020202020204" pitchFamily="34" charset="0"/>
              <a:buChar char="•"/>
            </a:pPr>
            <a:endParaRPr lang="en-US" b="1" dirty="0"/>
          </a:p>
          <a:p>
            <a:pPr marL="623495" lvl="1" indent="-170044">
              <a:buFont typeface="Arial" panose="020B0604020202020204" pitchFamily="34" charset="0"/>
              <a:buChar char="•"/>
            </a:pPr>
            <a:r>
              <a:rPr lang="en-US" b="0" dirty="0"/>
              <a:t>AREAS TO CONSIDER</a:t>
            </a:r>
          </a:p>
          <a:p>
            <a:pPr marL="1076946" lvl="2" indent="-170044">
              <a:buFont typeface="Arial" panose="020B0604020202020204" pitchFamily="34" charset="0"/>
              <a:buChar char="•"/>
            </a:pPr>
            <a:r>
              <a:rPr lang="en-US" b="0" dirty="0"/>
              <a:t>Meetings – when they are held, live-streaming or not, often they are held</a:t>
            </a:r>
          </a:p>
          <a:p>
            <a:pPr marL="1076946" lvl="2" indent="-170044">
              <a:buFont typeface="Arial" panose="020B0604020202020204" pitchFamily="34" charset="0"/>
              <a:buChar char="•"/>
            </a:pPr>
            <a:r>
              <a:rPr lang="en-US" b="0" dirty="0"/>
              <a:t>How</a:t>
            </a:r>
            <a:r>
              <a:rPr lang="en-US" b="0" baseline="0" dirty="0"/>
              <a:t> long members may debate an item or how many times they may speak </a:t>
            </a:r>
            <a:endParaRPr lang="en-US" b="0" dirty="0"/>
          </a:p>
          <a:p>
            <a:pPr marL="1076946" lvl="2" indent="-170044">
              <a:buFont typeface="Arial" panose="020B0604020202020204" pitchFamily="34" charset="0"/>
              <a:buChar char="•"/>
            </a:pPr>
            <a:r>
              <a:rPr lang="en-US" b="0" dirty="0"/>
              <a:t>How long or how many</a:t>
            </a:r>
            <a:r>
              <a:rPr lang="en-US" b="0" baseline="0" dirty="0"/>
              <a:t> delegations may address the Board or Council at a meeting</a:t>
            </a:r>
            <a:endParaRPr lang="en-US" b="0" dirty="0"/>
          </a:p>
          <a:p>
            <a:pPr marL="1076946" lvl="2" indent="-170044">
              <a:buFont typeface="Arial" panose="020B0604020202020204" pitchFamily="34" charset="0"/>
              <a:buChar char="•"/>
            </a:pPr>
            <a:r>
              <a:rPr lang="en-US" b="0" dirty="0"/>
              <a:t>The use of committee of the whole</a:t>
            </a:r>
          </a:p>
          <a:p>
            <a:pPr marL="1076946" lvl="2" indent="-170044">
              <a:buFont typeface="Arial" panose="020B0604020202020204" pitchFamily="34" charset="0"/>
              <a:buChar char="•"/>
            </a:pPr>
            <a:r>
              <a:rPr lang="en-US" b="0" dirty="0"/>
              <a:t>Number and types of committees</a:t>
            </a:r>
          </a:p>
          <a:p>
            <a:pPr marL="1076946" lvl="2" indent="-170044">
              <a:buFont typeface="Arial" panose="020B0604020202020204" pitchFamily="34" charset="0"/>
              <a:buChar char="•"/>
            </a:pPr>
            <a:r>
              <a:rPr lang="en-US" b="0" dirty="0"/>
              <a:t>Types of services provided – water, sewer, drainage, garbage pick-up</a:t>
            </a:r>
          </a:p>
          <a:p>
            <a:pPr marL="1076946" lvl="2" indent="-170044">
              <a:buFont typeface="Arial" panose="020B0604020202020204" pitchFamily="34" charset="0"/>
              <a:buChar char="•"/>
            </a:pPr>
            <a:r>
              <a:rPr lang="en-US" b="0" dirty="0"/>
              <a:t>Size of the staff</a:t>
            </a:r>
          </a:p>
          <a:p>
            <a:pPr marL="1076946" lvl="2" indent="-170044">
              <a:buFont typeface="Arial" panose="020B0604020202020204" pitchFamily="34" charset="0"/>
              <a:buChar char="•"/>
            </a:pPr>
            <a:r>
              <a:rPr lang="en-US" b="0" dirty="0"/>
              <a:t>Fire departments – career or volunteer</a:t>
            </a:r>
          </a:p>
          <a:p>
            <a:pPr marL="174687" indent="-174687">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16</a:t>
            </a:fld>
            <a:endParaRPr lang="en-CA" dirty="0"/>
          </a:p>
        </p:txBody>
      </p:sp>
    </p:spTree>
    <p:extLst>
      <p:ext uri="{BB962C8B-B14F-4D97-AF65-F5344CB8AC3E}">
        <p14:creationId xmlns:p14="http://schemas.microsoft.com/office/powerpoint/2010/main" val="3791432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The only right that the mover</a:t>
            </a:r>
            <a:r>
              <a:rPr lang="en-US" b="1" baseline="0" dirty="0"/>
              <a:t> has is to speak to the motion first.</a:t>
            </a:r>
            <a:endParaRPr lang="en-US" b="1"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17</a:t>
            </a:fld>
            <a:endParaRPr lang="en-CA" dirty="0"/>
          </a:p>
        </p:txBody>
      </p:sp>
    </p:spTree>
    <p:extLst>
      <p:ext uri="{BB962C8B-B14F-4D97-AF65-F5344CB8AC3E}">
        <p14:creationId xmlns:p14="http://schemas.microsoft.com/office/powerpoint/2010/main" val="3359250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What is important to remember</a:t>
            </a:r>
            <a:r>
              <a:rPr lang="en-US" b="1" baseline="0" dirty="0"/>
              <a:t> here is that the seconder is just saying, “Let’s talk about”. </a:t>
            </a:r>
          </a:p>
          <a:p>
            <a:pPr marL="0" indent="0">
              <a:buFont typeface="Arial" panose="020B0604020202020204" pitchFamily="34" charset="0"/>
              <a:buNone/>
            </a:pPr>
            <a:r>
              <a:rPr lang="en-US" b="1" baseline="0" dirty="0"/>
              <a:t>The seconder can speak in </a:t>
            </a:r>
            <a:r>
              <a:rPr lang="en-US" b="1" baseline="0" dirty="0" err="1"/>
              <a:t>favour</a:t>
            </a:r>
            <a:r>
              <a:rPr lang="en-US" b="1" baseline="0" dirty="0"/>
              <a:t> OR against the motion, however, the mover, even if they are convinced during debate to no longer support their motion, </a:t>
            </a:r>
            <a:r>
              <a:rPr lang="en-US" b="1" u="sng" baseline="0" dirty="0"/>
              <a:t>cannot speak against </a:t>
            </a:r>
            <a:r>
              <a:rPr lang="en-US" b="1" baseline="0" dirty="0"/>
              <a:t>it as the mover, though they can vote against it (just not speak against it).</a:t>
            </a:r>
            <a:endParaRPr lang="en-US" b="1"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18</a:t>
            </a:fld>
            <a:endParaRPr lang="en-CA" dirty="0"/>
          </a:p>
        </p:txBody>
      </p:sp>
    </p:spTree>
    <p:extLst>
      <p:ext uri="{BB962C8B-B14F-4D97-AF65-F5344CB8AC3E}">
        <p14:creationId xmlns:p14="http://schemas.microsoft.com/office/powerpoint/2010/main" val="2768042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 open mind simply means that you are open to persuasion.</a:t>
            </a:r>
            <a:r>
              <a:rPr lang="en-US" b="1" baseline="0" dirty="0"/>
              <a:t> </a:t>
            </a:r>
            <a:endParaRPr lang="en-US" b="1" dirty="0"/>
          </a:p>
          <a:p>
            <a:endParaRPr lang="en-US" b="0" dirty="0"/>
          </a:p>
          <a:p>
            <a:r>
              <a:rPr lang="en-US" b="0" dirty="0"/>
              <a:t>During the campaign period</a:t>
            </a:r>
            <a:r>
              <a:rPr lang="en-US" b="0" baseline="0" dirty="0"/>
              <a:t> many of you may have said that you were going to do certain things if elected, however, when the matter came before the Board or Council and you were provided with information that you were previously unaware of, you may be persuaded to change your original position and vote differently than you had originally planned</a:t>
            </a:r>
            <a:endParaRPr lang="en-US" b="0" dirty="0"/>
          </a:p>
          <a:p>
            <a:endParaRPr lang="en-US" b="0" dirty="0"/>
          </a:p>
          <a:p>
            <a:r>
              <a:rPr lang="en-US" b="0" dirty="0"/>
              <a:t>NOTE:</a:t>
            </a:r>
          </a:p>
          <a:p>
            <a:pPr marL="174687" indent="-174687">
              <a:buFont typeface="Arial" panose="020B0604020202020204" pitchFamily="34" charset="0"/>
              <a:buChar char="•"/>
            </a:pPr>
            <a:r>
              <a:rPr lang="en-US" b="0" dirty="0"/>
              <a:t>Depending upon what capacity the Council/Board is functioning, there can be dire legal consequences for failing to do this. – such as public hearings </a:t>
            </a:r>
          </a:p>
          <a:p>
            <a:pPr marL="174687" indent="-174687">
              <a:buFont typeface="Arial" panose="020B0604020202020204" pitchFamily="34" charset="0"/>
              <a:buChar char="•"/>
            </a:pPr>
            <a:r>
              <a:rPr lang="en-US" b="0" dirty="0"/>
              <a:t>Whole purpose of debate – all points of view at the table to make the best decision possible </a:t>
            </a:r>
          </a:p>
          <a:p>
            <a:pPr marL="170044" indent="-170044">
              <a:buFont typeface="Arial" panose="020B0604020202020204" pitchFamily="34" charset="0"/>
              <a:buChar char="•"/>
            </a:pPr>
            <a:r>
              <a:rPr lang="en-US" b="0" dirty="0"/>
              <a:t>How do you demonstrate reasonability – showing that your mind can be changed by rational arguments</a:t>
            </a:r>
          </a:p>
          <a:p>
            <a:pPr marL="623495" lvl="1" indent="-170044">
              <a:buFont typeface="Arial" panose="020B0604020202020204" pitchFamily="34" charset="0"/>
              <a:buChar char="•"/>
            </a:pPr>
            <a:r>
              <a:rPr lang="en-US" b="0" dirty="0"/>
              <a:t>Okay to recognize that you do not necessarily have all of the information or the answers</a:t>
            </a:r>
          </a:p>
          <a:p>
            <a:pPr marL="453451" lvl="1"/>
            <a:endParaRPr lang="en-US" dirty="0"/>
          </a:p>
          <a:p>
            <a:endParaRPr lang="en-US" dirty="0"/>
          </a:p>
          <a:p>
            <a:r>
              <a:rPr lang="en-US" sz="2000" b="1" dirty="0"/>
              <a:t>PANEL QUESTIONS:</a:t>
            </a:r>
          </a:p>
          <a:p>
            <a:pPr marL="174687" indent="-174687">
              <a:buFont typeface="Arial" panose="020B0604020202020204" pitchFamily="34" charset="0"/>
              <a:buChar char="•"/>
            </a:pPr>
            <a:r>
              <a:rPr lang="en-US" sz="2000" b="1" dirty="0"/>
              <a:t>WHAT ARE THE CONSEQUENCES OF NOT HAVING AN OPEN MIND?</a:t>
            </a:r>
          </a:p>
          <a:p>
            <a:pPr marL="174687" indent="-174687">
              <a:buFont typeface="Arial" panose="020B0604020202020204" pitchFamily="34" charset="0"/>
              <a:buChar char="•"/>
            </a:pPr>
            <a:endParaRPr lang="en-US" sz="2000" b="1" dirty="0"/>
          </a:p>
          <a:p>
            <a:pPr marL="623495" lvl="1" indent="-170044">
              <a:buFont typeface="Arial" panose="020B0604020202020204" pitchFamily="34" charset="0"/>
              <a:buChar char="•"/>
            </a:pPr>
            <a:r>
              <a:rPr lang="en-US" b="0" dirty="0"/>
              <a:t>AREAS TO CONSIDER</a:t>
            </a:r>
          </a:p>
          <a:p>
            <a:pPr marL="1076946" lvl="2" indent="-170044">
              <a:buFont typeface="Arial" panose="020B0604020202020204" pitchFamily="34" charset="0"/>
              <a:buChar char="•"/>
            </a:pPr>
            <a:r>
              <a:rPr lang="en-US" b="0" dirty="0"/>
              <a:t>Decision could be open to challenge</a:t>
            </a:r>
          </a:p>
          <a:p>
            <a:pPr marL="1076946" lvl="2" indent="-170044">
              <a:buFont typeface="Arial" panose="020B0604020202020204" pitchFamily="34" charset="0"/>
              <a:buChar char="•"/>
            </a:pPr>
            <a:r>
              <a:rPr lang="en-US" sz="2000" b="0" dirty="0"/>
              <a:t>Loss</a:t>
            </a:r>
            <a:r>
              <a:rPr lang="en-US" sz="2000" b="0" baseline="0" dirty="0"/>
              <a:t> of public trust</a:t>
            </a:r>
            <a:endParaRPr lang="en-US" sz="2000" b="1"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19</a:t>
            </a:fld>
            <a:endParaRPr lang="en-CA" dirty="0"/>
          </a:p>
        </p:txBody>
      </p:sp>
    </p:spTree>
    <p:extLst>
      <p:ext uri="{BB962C8B-B14F-4D97-AF65-F5344CB8AC3E}">
        <p14:creationId xmlns:p14="http://schemas.microsoft.com/office/powerpoint/2010/main" val="311768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CORPORATE OFFICER TO COVER THE GENERAL OVERVIEW OF HOW THINGS SHOULD BE – THE AUTHORITY, ROLES, RESPONSIBILITES &amp; POWER; MEETING TYPES &amp; PROCEDURES; PUBLIC PARTICIPATION</a:t>
            </a:r>
          </a:p>
          <a:p>
            <a:endParaRPr lang="en-US" b="1" dirty="0"/>
          </a:p>
          <a:p>
            <a:r>
              <a:rPr lang="en-US" b="1" dirty="0"/>
              <a:t>REGISTERED PARLIAMENTARIAN TO COVER SOME OF THE MYTH BUSTING – GETTING AUDIENCE TO THINK ON THEIR OWN OF VARIOUS SCENARIOS (PRIMING THEM FOR QUESTION PERIOD)</a:t>
            </a:r>
          </a:p>
          <a:p>
            <a:endParaRPr lang="en-US" b="1" dirty="0"/>
          </a:p>
          <a:p>
            <a:r>
              <a:rPr lang="en-US" b="1" dirty="0"/>
              <a:t>STORYTIME – FORMER ELECTED OFFICIAL TO SHARE STORY OR TWO ON VALUE OF ADHERING TO MEETING PROCEDURES (MAY ALSO HELP GET Q &amp; A GOING)</a:t>
            </a:r>
          </a:p>
          <a:p>
            <a:endParaRPr lang="en-US" b="1" dirty="0"/>
          </a:p>
          <a:p>
            <a:endParaRPr lang="en-US" b="1" dirty="0"/>
          </a:p>
          <a:p>
            <a:endParaRPr lang="en-US" b="1" dirty="0"/>
          </a:p>
        </p:txBody>
      </p:sp>
      <p:sp>
        <p:nvSpPr>
          <p:cNvPr id="4" name="Slide Number Placeholder 3"/>
          <p:cNvSpPr>
            <a:spLocks noGrp="1"/>
          </p:cNvSpPr>
          <p:nvPr>
            <p:ph type="sldNum" sz="quarter" idx="5"/>
          </p:nvPr>
        </p:nvSpPr>
        <p:spPr/>
        <p:txBody>
          <a:bodyPr/>
          <a:lstStyle/>
          <a:p>
            <a:fld id="{ED1FB597-09AF-4111-A669-06FB19BDA64B}" type="slidenum">
              <a:rPr lang="en-US" smtClean="0"/>
              <a:t>2</a:t>
            </a:fld>
            <a:endParaRPr lang="en-US" dirty="0"/>
          </a:p>
        </p:txBody>
      </p:sp>
    </p:spTree>
    <p:extLst>
      <p:ext uri="{BB962C8B-B14F-4D97-AF65-F5344CB8AC3E}">
        <p14:creationId xmlns:p14="http://schemas.microsoft.com/office/powerpoint/2010/main" val="2959000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HOW DO YOU DO THIS?</a:t>
            </a:r>
          </a:p>
          <a:p>
            <a:endParaRPr lang="en-US" dirty="0"/>
          </a:p>
          <a:p>
            <a:r>
              <a:rPr lang="en-US" sz="2000" b="1" dirty="0"/>
              <a:t>PANEL QUESTIONS</a:t>
            </a:r>
          </a:p>
          <a:p>
            <a:pPr marL="174687" indent="-174687">
              <a:buFont typeface="Arial" panose="020B0604020202020204" pitchFamily="34" charset="0"/>
              <a:buChar char="•"/>
            </a:pPr>
            <a:r>
              <a:rPr lang="en-US" sz="2000" b="1" dirty="0"/>
              <a:t>What does this mean to you?</a:t>
            </a:r>
          </a:p>
          <a:p>
            <a:pPr marL="174687" indent="-174687">
              <a:buFont typeface="Arial" panose="020B0604020202020204" pitchFamily="34" charset="0"/>
              <a:buChar char="•"/>
            </a:pPr>
            <a:r>
              <a:rPr lang="en-US" sz="2000" b="1" dirty="0"/>
              <a:t>How does a Council/Board exhibit this behaviour in a meeting? </a:t>
            </a:r>
          </a:p>
          <a:p>
            <a:pPr marL="174687" indent="-174687">
              <a:buFont typeface="Arial" panose="020B0604020202020204" pitchFamily="34" charset="0"/>
              <a:buChar char="•"/>
            </a:pPr>
            <a:endParaRPr lang="en-US" sz="2000" b="1" dirty="0"/>
          </a:p>
          <a:p>
            <a:pPr marL="623495" lvl="1" indent="-170044">
              <a:buFont typeface="Arial" panose="020B0604020202020204" pitchFamily="34" charset="0"/>
              <a:buChar char="•"/>
            </a:pPr>
            <a:r>
              <a:rPr lang="en-US" b="0" dirty="0"/>
              <a:t>AREAS TO CONSIDER</a:t>
            </a:r>
          </a:p>
          <a:p>
            <a:pPr marL="1076946" lvl="2" indent="-170044">
              <a:buFont typeface="Arial" panose="020B0604020202020204" pitchFamily="34" charset="0"/>
              <a:buChar char="•"/>
            </a:pPr>
            <a:r>
              <a:rPr lang="en-US" b="0" dirty="0"/>
              <a:t>Coming</a:t>
            </a:r>
            <a:r>
              <a:rPr lang="en-US" b="0" baseline="0" dirty="0"/>
              <a:t> to the meeting prepared – read your agendas</a:t>
            </a:r>
          </a:p>
          <a:p>
            <a:pPr marL="1076946" lvl="2" indent="-170044">
              <a:buFont typeface="Arial" panose="020B0604020202020204" pitchFamily="34" charset="0"/>
              <a:buChar char="•"/>
            </a:pPr>
            <a:r>
              <a:rPr lang="en-US" sz="2000" b="0" baseline="0" dirty="0"/>
              <a:t>Ask questions of staff during the meeting if you need more information</a:t>
            </a:r>
          </a:p>
          <a:p>
            <a:pPr marL="1076946" lvl="2" indent="-170044">
              <a:buFont typeface="Arial" panose="020B0604020202020204" pitchFamily="34" charset="0"/>
              <a:buChar char="•"/>
            </a:pPr>
            <a:r>
              <a:rPr lang="en-US" sz="2000" b="0" baseline="0" dirty="0"/>
              <a:t>Consider the impacts to the entire community, not just the most vocal</a:t>
            </a:r>
          </a:p>
          <a:p>
            <a:pPr marL="1076946" lvl="2" indent="-170044">
              <a:buFont typeface="Arial" panose="020B0604020202020204" pitchFamily="34" charset="0"/>
              <a:buChar char="•"/>
            </a:pPr>
            <a:endParaRPr lang="en-US" sz="2000" b="1"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20</a:t>
            </a:fld>
            <a:endParaRPr lang="en-CA" dirty="0"/>
          </a:p>
        </p:txBody>
      </p:sp>
    </p:spTree>
    <p:extLst>
      <p:ext uri="{BB962C8B-B14F-4D97-AF65-F5344CB8AC3E}">
        <p14:creationId xmlns:p14="http://schemas.microsoft.com/office/powerpoint/2010/main" val="2378174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It is important to remember</a:t>
            </a:r>
            <a:r>
              <a:rPr lang="en-US" b="0" baseline="0" dirty="0"/>
              <a:t> that it is </a:t>
            </a:r>
            <a:r>
              <a:rPr lang="en-US" b="0" dirty="0"/>
              <a:t>Council’s or the Board’s meeting. </a:t>
            </a:r>
          </a:p>
          <a:p>
            <a:pPr marL="171450" indent="-171450">
              <a:buFont typeface="Arial" panose="020B0604020202020204" pitchFamily="34" charset="0"/>
              <a:buChar char="•"/>
            </a:pPr>
            <a:r>
              <a:rPr lang="en-US" b="0" dirty="0"/>
              <a:t>If staff is always interjecting, it may look to the public like the staff is making the decision and Council/Board is just ratifying them </a:t>
            </a:r>
          </a:p>
          <a:p>
            <a:pPr marL="171450" indent="-171450">
              <a:buFont typeface="Arial" panose="020B0604020202020204" pitchFamily="34" charset="0"/>
              <a:buChar char="•"/>
            </a:pPr>
            <a:r>
              <a:rPr lang="en-US" b="0" dirty="0"/>
              <a:t>If the Staff reports are well written they should pre-answer most of your questions. </a:t>
            </a:r>
          </a:p>
          <a:p>
            <a:pPr marL="628650" lvl="1" indent="-171450">
              <a:buFont typeface="Arial" panose="020B0604020202020204" pitchFamily="34" charset="0"/>
              <a:buChar char="•"/>
            </a:pPr>
            <a:r>
              <a:rPr lang="en-US" b="0" dirty="0"/>
              <a:t>Sometimes</a:t>
            </a:r>
            <a:r>
              <a:rPr lang="en-US" b="0" baseline="0" dirty="0"/>
              <a:t> your agenda will be so large that it will be impossible to read every page</a:t>
            </a:r>
          </a:p>
          <a:p>
            <a:pPr marL="1085850" lvl="2" indent="-171450">
              <a:buFont typeface="Arial" panose="020B0604020202020204" pitchFamily="34" charset="0"/>
              <a:buChar char="•"/>
            </a:pPr>
            <a:r>
              <a:rPr lang="en-US" b="0" baseline="0" dirty="0"/>
              <a:t>In those situations make to</a:t>
            </a:r>
            <a:r>
              <a:rPr lang="en-US" b="0" dirty="0"/>
              <a:t> read the staff reports at a minimum and skim</a:t>
            </a:r>
            <a:r>
              <a:rPr lang="en-US" b="0" baseline="0" dirty="0"/>
              <a:t> the attachments where you have the time</a:t>
            </a:r>
            <a:endParaRPr lang="en-US" b="0" dirty="0"/>
          </a:p>
          <a:p>
            <a:endParaRPr lang="en-US" b="0" dirty="0"/>
          </a:p>
          <a:p>
            <a:r>
              <a:rPr lang="en-US" b="0" dirty="0"/>
              <a:t>Be aware that</a:t>
            </a:r>
            <a:r>
              <a:rPr lang="en-US" b="0" baseline="0" dirty="0"/>
              <a:t> there will be times when </a:t>
            </a:r>
            <a:r>
              <a:rPr lang="en-US" b="0" dirty="0"/>
              <a:t>Staff must speak up during the meeting without being asked for information by the Board or Council. Those situations would include: </a:t>
            </a:r>
          </a:p>
          <a:p>
            <a:pPr marL="162546" lvl="0" indent="-170044">
              <a:buFont typeface="Arial" panose="020B0604020202020204" pitchFamily="34" charset="0"/>
              <a:buChar char="•"/>
            </a:pPr>
            <a:r>
              <a:rPr lang="en-US" b="0" dirty="0"/>
              <a:t>If the Board or Council is considering doing something illegal or</a:t>
            </a:r>
            <a:r>
              <a:rPr lang="en-US" b="0" baseline="0" dirty="0"/>
              <a:t> that contravenes </a:t>
            </a:r>
            <a:r>
              <a:rPr lang="en-US" b="0" dirty="0"/>
              <a:t>the legislation or procedural</a:t>
            </a:r>
            <a:r>
              <a:rPr lang="en-US" b="0" baseline="0" dirty="0"/>
              <a:t> rules</a:t>
            </a:r>
            <a:endParaRPr lang="en-US" b="0" dirty="0"/>
          </a:p>
          <a:p>
            <a:pPr marL="162546" lvl="0" indent="-170044">
              <a:buFont typeface="Arial" panose="020B0604020202020204" pitchFamily="34" charset="0"/>
              <a:buChar char="•"/>
            </a:pPr>
            <a:r>
              <a:rPr lang="en-US" b="0" dirty="0"/>
              <a:t>To bring awareness of existing bylaws and policies which will impact the outcome or may trigger amendments if the Council or Board continues on a particular path</a:t>
            </a:r>
          </a:p>
          <a:p>
            <a:pPr marL="162546" marR="0" lvl="0" indent="-17004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Typically when that happens it will be your CAO or Corporate Officer who is interrupting the meeting</a:t>
            </a:r>
          </a:p>
          <a:p>
            <a:pPr marL="162546" lvl="0" indent="-170044">
              <a:buFont typeface="Arial" panose="020B0604020202020204" pitchFamily="34" charset="0"/>
              <a:buChar char="•"/>
            </a:pPr>
            <a:r>
              <a:rPr lang="en-US" b="0" baseline="0" dirty="0"/>
              <a:t>A quote that Eli Mina is often heard making ‘is that process is paramount’ </a:t>
            </a:r>
          </a:p>
          <a:p>
            <a:pPr marL="619746" lvl="1" indent="-170044">
              <a:buFont typeface="Arial" panose="020B0604020202020204" pitchFamily="34" charset="0"/>
              <a:buChar char="•"/>
            </a:pPr>
            <a:r>
              <a:rPr lang="en-US" b="0" baseline="0" dirty="0"/>
              <a:t>What that means is that you are only open to risk if you do not follow the proper procedures, you cannot be challenged on the decision itself</a:t>
            </a:r>
            <a:endParaRPr lang="en-US" b="0" dirty="0"/>
          </a:p>
          <a:p>
            <a:endParaRPr lang="en-US" dirty="0"/>
          </a:p>
          <a:p>
            <a:r>
              <a:rPr lang="en-US" sz="1800" b="1" dirty="0"/>
              <a:t>PANEL QUESTIONS:</a:t>
            </a:r>
          </a:p>
          <a:p>
            <a:pPr marL="174687" indent="-174687">
              <a:buFont typeface="Arial" panose="020B0604020202020204" pitchFamily="34" charset="0"/>
              <a:buChar char="•"/>
            </a:pPr>
            <a:r>
              <a:rPr lang="en-US" sz="1800" b="1" dirty="0"/>
              <a:t>Can you provide some examples of when this has occurred? (When staff had to speak up to “save your bacon”?)</a:t>
            </a:r>
          </a:p>
          <a:p>
            <a:pPr marL="174687" indent="-174687">
              <a:buFont typeface="Arial" panose="020B0604020202020204" pitchFamily="34" charset="0"/>
              <a:buChar char="•"/>
            </a:pPr>
            <a:r>
              <a:rPr lang="en-US" sz="1800" b="1" dirty="0"/>
              <a:t>How can staff tactfully raise awareness of the consequences?</a:t>
            </a:r>
          </a:p>
        </p:txBody>
      </p:sp>
      <p:sp>
        <p:nvSpPr>
          <p:cNvPr id="4" name="Slide Number Placeholder 3"/>
          <p:cNvSpPr>
            <a:spLocks noGrp="1"/>
          </p:cNvSpPr>
          <p:nvPr>
            <p:ph type="sldNum" sz="quarter" idx="5"/>
          </p:nvPr>
        </p:nvSpPr>
        <p:spPr/>
        <p:txBody>
          <a:bodyPr/>
          <a:lstStyle/>
          <a:p>
            <a:fld id="{FF845AC0-0B73-4C50-AEA9-865F82199B85}" type="slidenum">
              <a:rPr lang="en-CA" smtClean="0"/>
              <a:pPr/>
              <a:t>21</a:t>
            </a:fld>
            <a:endParaRPr lang="en-CA" dirty="0"/>
          </a:p>
        </p:txBody>
      </p:sp>
    </p:spTree>
    <p:extLst>
      <p:ext uri="{BB962C8B-B14F-4D97-AF65-F5344CB8AC3E}">
        <p14:creationId xmlns:p14="http://schemas.microsoft.com/office/powerpoint/2010/main" val="1521511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slide isn’t saying that you shouldn’t do your due diligence,</a:t>
            </a:r>
            <a:r>
              <a:rPr lang="en-US" b="0" baseline="0" dirty="0"/>
              <a:t> but keep in mind that:</a:t>
            </a:r>
            <a:endParaRPr lang="en-US"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Can you really trust everything that you find on the internet?</a:t>
            </a:r>
          </a:p>
          <a:p>
            <a:pPr marL="171450" indent="-171450">
              <a:buFont typeface="Arial" panose="020B0604020202020204" pitchFamily="34" charset="0"/>
              <a:buChar char="•"/>
            </a:pPr>
            <a:r>
              <a:rPr lang="en-US" b="0" dirty="0"/>
              <a:t>Do you </a:t>
            </a:r>
            <a:r>
              <a:rPr lang="en-US" b="0" baseline="0" dirty="0"/>
              <a:t>have </a:t>
            </a:r>
            <a:r>
              <a:rPr lang="en-US" b="0" dirty="0"/>
              <a:t>all of the organizational information necessary to provide context to the information?</a:t>
            </a:r>
          </a:p>
          <a:p>
            <a:pPr marL="167701" lvl="0" indent="-171450">
              <a:buFont typeface="Arial" panose="020B0604020202020204" pitchFamily="34" charset="0"/>
              <a:buChar char="•"/>
            </a:pPr>
            <a:r>
              <a:rPr lang="en-US" b="0" dirty="0"/>
              <a:t>And most</a:t>
            </a:r>
            <a:r>
              <a:rPr lang="en-US" b="0" baseline="0" dirty="0"/>
              <a:t> importantly</a:t>
            </a:r>
            <a:r>
              <a:rPr lang="en-US" b="0" dirty="0"/>
              <a:t>, this is why you</a:t>
            </a:r>
            <a:r>
              <a:rPr lang="en-US" b="0" baseline="0" dirty="0"/>
              <a:t> hired your staff or the consultant in the first place, because of t</a:t>
            </a:r>
            <a:r>
              <a:rPr lang="en-US" b="0" dirty="0"/>
              <a:t>he expertise they have in the</a:t>
            </a:r>
            <a:r>
              <a:rPr lang="en-US" b="0" baseline="0" dirty="0"/>
              <a:t> particular</a:t>
            </a:r>
            <a:r>
              <a:rPr lang="en-US" b="0" dirty="0"/>
              <a:t> area</a:t>
            </a:r>
          </a:p>
          <a:p>
            <a:endParaRPr lang="en-US" b="1" dirty="0"/>
          </a:p>
          <a:p>
            <a:endParaRPr lang="en-US" dirty="0"/>
          </a:p>
          <a:p>
            <a:r>
              <a:rPr lang="en-US" sz="2000" b="1" dirty="0"/>
              <a:t>PANEL QUESTIONS</a:t>
            </a:r>
          </a:p>
          <a:p>
            <a:pPr marL="174687" indent="-174687">
              <a:buFont typeface="Arial" panose="020B0604020202020204" pitchFamily="34" charset="0"/>
              <a:buChar char="•"/>
            </a:pPr>
            <a:r>
              <a:rPr lang="en-US" sz="2000" b="1" dirty="0"/>
              <a:t>How can you work with staff to get the information that you need? </a:t>
            </a:r>
          </a:p>
          <a:p>
            <a:pPr marL="174687" indent="-174687">
              <a:buFont typeface="Arial" panose="020B0604020202020204" pitchFamily="34" charset="0"/>
              <a:buChar char="•"/>
            </a:pPr>
            <a:endParaRPr lang="en-US" sz="2000" b="1" dirty="0"/>
          </a:p>
          <a:p>
            <a:pPr marL="623495" lvl="1" indent="-170044">
              <a:buFont typeface="Arial" panose="020B0604020202020204" pitchFamily="34" charset="0"/>
              <a:buChar char="•"/>
            </a:pPr>
            <a:r>
              <a:rPr lang="en-US" b="0" dirty="0"/>
              <a:t>AREAS TO CONSIDER</a:t>
            </a:r>
          </a:p>
          <a:p>
            <a:pPr marL="1076946" lvl="2" indent="-170044">
              <a:buFont typeface="Arial" panose="020B0604020202020204" pitchFamily="34" charset="0"/>
              <a:buChar char="•"/>
            </a:pPr>
            <a:r>
              <a:rPr lang="en-US" b="0" dirty="0"/>
              <a:t>Email</a:t>
            </a:r>
            <a:r>
              <a:rPr lang="en-US" b="0" baseline="0" dirty="0"/>
              <a:t> your question that you intend to ask to staff in advance of the meeting so that they can complete the research and provide the entire Board or Council with the information at the meeting</a:t>
            </a:r>
          </a:p>
          <a:p>
            <a:pPr marL="1534146" lvl="3" indent="-170044">
              <a:buFont typeface="Arial" panose="020B0604020202020204" pitchFamily="34" charset="0"/>
              <a:buChar char="•"/>
            </a:pPr>
            <a:r>
              <a:rPr lang="en-US" sz="2000" b="0" baseline="0" dirty="0"/>
              <a:t>Copy CAO and Mayor / Chair on the email</a:t>
            </a:r>
          </a:p>
          <a:p>
            <a:pPr marL="1534146" lvl="3" indent="-170044">
              <a:buFont typeface="Arial" panose="020B0604020202020204" pitchFamily="34" charset="0"/>
              <a:buChar char="•"/>
            </a:pPr>
            <a:r>
              <a:rPr lang="en-US" sz="2000" b="0" baseline="0" dirty="0"/>
              <a:t>BE CAREFUL to avoid debating the issue by email</a:t>
            </a:r>
            <a:endParaRPr lang="en-US" sz="2000" b="1"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22</a:t>
            </a:fld>
            <a:endParaRPr lang="en-CA" dirty="0"/>
          </a:p>
        </p:txBody>
      </p:sp>
    </p:spTree>
    <p:extLst>
      <p:ext uri="{BB962C8B-B14F-4D97-AF65-F5344CB8AC3E}">
        <p14:creationId xmlns:p14="http://schemas.microsoft.com/office/powerpoint/2010/main" val="4017315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What is important to remember here, is that the public is always watching, their perception could be that:</a:t>
            </a:r>
          </a:p>
          <a:p>
            <a:pPr marL="171450" indent="-171450">
              <a:buFont typeface="Arial" panose="020B0604020202020204" pitchFamily="34" charset="0"/>
              <a:buChar char="•"/>
            </a:pPr>
            <a:r>
              <a:rPr lang="en-US" b="0" dirty="0"/>
              <a:t>someone is telling you how to vote;</a:t>
            </a:r>
          </a:p>
          <a:p>
            <a:pPr marL="171450" indent="-171450">
              <a:buFont typeface="Arial" panose="020B0604020202020204" pitchFamily="34" charset="0"/>
              <a:buChar char="•"/>
            </a:pPr>
            <a:r>
              <a:rPr lang="en-US" b="0" dirty="0"/>
              <a:t>That you are sharing confidential information, or</a:t>
            </a:r>
          </a:p>
          <a:p>
            <a:pPr marL="171450" indent="-171450">
              <a:buFont typeface="Arial" panose="020B0604020202020204" pitchFamily="34" charset="0"/>
              <a:buChar char="•"/>
            </a:pPr>
            <a:r>
              <a:rPr lang="en-US" b="0" dirty="0"/>
              <a:t>that the real meeting is not happening at the time – that</a:t>
            </a:r>
            <a:r>
              <a:rPr lang="en-US" b="0" baseline="0" dirty="0"/>
              <a:t> the real decisions were being made behind closed doors</a:t>
            </a:r>
            <a:endParaRPr lang="en-US" b="0" dirty="0"/>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The</a:t>
            </a:r>
            <a:r>
              <a:rPr lang="en-US" b="0" baseline="0" dirty="0"/>
              <a:t> reason that you have</a:t>
            </a:r>
            <a:r>
              <a:rPr lang="en-US" b="0" dirty="0"/>
              <a:t> stop paying attention could simply be because you are bored</a:t>
            </a:r>
          </a:p>
          <a:p>
            <a:pPr marL="171450" indent="-171450">
              <a:buFont typeface="Arial" panose="020B0604020202020204" pitchFamily="34" charset="0"/>
              <a:buChar char="•"/>
            </a:pPr>
            <a:r>
              <a:rPr lang="en-US" b="0" dirty="0"/>
              <a:t>It may feel like there is no end to the debate in</a:t>
            </a:r>
            <a:r>
              <a:rPr lang="en-US" b="0" baseline="0" dirty="0"/>
              <a:t> sight – if that is the case you have tools to deal with that, you can</a:t>
            </a:r>
          </a:p>
          <a:p>
            <a:pPr marL="628650" lvl="1" indent="-171450">
              <a:buFont typeface="Arial" panose="020B0604020202020204" pitchFamily="34" charset="0"/>
              <a:buChar char="•"/>
            </a:pPr>
            <a:r>
              <a:rPr lang="en-US" b="0" dirty="0"/>
              <a:t>End</a:t>
            </a:r>
            <a:r>
              <a:rPr lang="en-US" b="0" baseline="0" dirty="0"/>
              <a:t> debate, by moving “</a:t>
            </a:r>
            <a:r>
              <a:rPr lang="en-US" b="1" baseline="0" dirty="0"/>
              <a:t>Previous Question</a:t>
            </a:r>
            <a:r>
              <a:rPr lang="en-US" b="0" baseline="0" dirty="0"/>
              <a:t>” or simply “</a:t>
            </a:r>
            <a:r>
              <a:rPr lang="en-US" b="1" baseline="0" dirty="0"/>
              <a:t>Question</a:t>
            </a:r>
            <a:r>
              <a:rPr lang="en-US" b="0" baseline="0" dirty="0"/>
              <a:t>”</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The effect of this motion is to immediately stop debate on the motion and move immediately to a vote on the motion. </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It must be seconded, no debate is allowed, and a two-thirds vote is needed to close debate.</a:t>
            </a:r>
            <a:endParaRPr lang="en-US" b="0" dirty="0"/>
          </a:p>
          <a:p>
            <a:pPr marL="174687" indent="-174687">
              <a:buFont typeface="Arial" panose="020B0604020202020204" pitchFamily="34" charset="0"/>
              <a:buChar char="•"/>
            </a:pPr>
            <a:r>
              <a:rPr lang="en-US" b="0" dirty="0"/>
              <a:t>Another</a:t>
            </a:r>
            <a:r>
              <a:rPr lang="en-US" b="0" baseline="0" dirty="0"/>
              <a:t> option would be to introduce a motion to </a:t>
            </a:r>
            <a:r>
              <a:rPr lang="en-US" b="1" baseline="0" dirty="0"/>
              <a:t>limit or extend the limit of debate </a:t>
            </a:r>
          </a:p>
          <a:p>
            <a:pPr marL="631887" lvl="1" indent="-174687">
              <a:buFont typeface="Arial" panose="020B0604020202020204" pitchFamily="34" charset="0"/>
              <a:buChar char="•"/>
            </a:pPr>
            <a:r>
              <a:rPr lang="en-US" sz="1200" b="0" i="0" kern="1200" dirty="0">
                <a:solidFill>
                  <a:schemeClr val="tx1"/>
                </a:solidFill>
                <a:effectLst/>
                <a:latin typeface="+mn-lt"/>
                <a:ea typeface="+mn-ea"/>
                <a:cs typeface="+mn-cs"/>
              </a:rPr>
              <a:t>This motion can reduce or increase the number and length of speeches permitted or limit the length of debate on a specific question.</a:t>
            </a:r>
          </a:p>
          <a:p>
            <a:pPr marL="631887" lvl="1" indent="-174687">
              <a:buFont typeface="Arial" panose="020B0604020202020204" pitchFamily="34" charset="0"/>
              <a:buChar char="•"/>
            </a:pPr>
            <a:r>
              <a:rPr lang="en-US" sz="1200" b="0" i="0" kern="1200" dirty="0">
                <a:solidFill>
                  <a:schemeClr val="tx1"/>
                </a:solidFill>
                <a:effectLst/>
                <a:latin typeface="+mn-lt"/>
                <a:ea typeface="+mn-ea"/>
                <a:cs typeface="+mn-cs"/>
              </a:rPr>
              <a:t>Like Previous Question, </a:t>
            </a:r>
            <a:r>
              <a:rPr lang="en-US" sz="1200" b="0" i="0" kern="1200" baseline="0" dirty="0">
                <a:solidFill>
                  <a:schemeClr val="tx1"/>
                </a:solidFill>
                <a:effectLst/>
                <a:latin typeface="+mn-lt"/>
                <a:ea typeface="+mn-ea"/>
                <a:cs typeface="+mn-cs"/>
              </a:rPr>
              <a:t>this motion can be made when there is already motion is already on the floor</a:t>
            </a:r>
          </a:p>
          <a:p>
            <a:pPr marL="631887" lvl="1" indent="-174687">
              <a:buFont typeface="Arial" panose="020B0604020202020204" pitchFamily="34" charset="0"/>
              <a:buChar char="•"/>
            </a:pPr>
            <a:r>
              <a:rPr lang="en-US" sz="1200" b="0" i="0" kern="1200" baseline="0" dirty="0">
                <a:solidFill>
                  <a:schemeClr val="tx1"/>
                </a:solidFill>
                <a:effectLst/>
                <a:latin typeface="+mn-lt"/>
                <a:ea typeface="+mn-ea"/>
                <a:cs typeface="+mn-cs"/>
              </a:rPr>
              <a:t>This motion is typically used for matters that the Board or Council has discussed quite thoroughly at previous meetings, especially when there are a number of other items to get to in the agenda</a:t>
            </a:r>
            <a:endParaRPr lang="en-US" b="0" dirty="0"/>
          </a:p>
          <a:p>
            <a:endParaRPr lang="en-US" dirty="0"/>
          </a:p>
          <a:p>
            <a:endParaRPr lang="en-US" dirty="0"/>
          </a:p>
          <a:p>
            <a:r>
              <a:rPr lang="en-US" sz="2000" b="1" dirty="0"/>
              <a:t>PANEL QUESTIONS</a:t>
            </a:r>
          </a:p>
          <a:p>
            <a:pPr marL="174687" indent="-174687">
              <a:buFont typeface="Arial" panose="020B0604020202020204" pitchFamily="34" charset="0"/>
              <a:buChar char="•"/>
            </a:pPr>
            <a:r>
              <a:rPr lang="en-US" sz="2000" b="1" dirty="0"/>
              <a:t>Do you have any examples of when technology did more harm than good at a Council/Board meeting?</a:t>
            </a:r>
          </a:p>
        </p:txBody>
      </p:sp>
      <p:sp>
        <p:nvSpPr>
          <p:cNvPr id="4" name="Slide Number Placeholder 3"/>
          <p:cNvSpPr>
            <a:spLocks noGrp="1"/>
          </p:cNvSpPr>
          <p:nvPr>
            <p:ph type="sldNum" sz="quarter" idx="5"/>
          </p:nvPr>
        </p:nvSpPr>
        <p:spPr/>
        <p:txBody>
          <a:bodyPr/>
          <a:lstStyle/>
          <a:p>
            <a:fld id="{FF845AC0-0B73-4C50-AEA9-865F82199B85}" type="slidenum">
              <a:rPr lang="en-CA" smtClean="0"/>
              <a:pPr/>
              <a:t>23</a:t>
            </a:fld>
            <a:endParaRPr lang="en-CA" dirty="0"/>
          </a:p>
        </p:txBody>
      </p:sp>
    </p:spTree>
    <p:extLst>
      <p:ext uri="{BB962C8B-B14F-4D97-AF65-F5344CB8AC3E}">
        <p14:creationId xmlns:p14="http://schemas.microsoft.com/office/powerpoint/2010/main" val="2807841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In Robert’s this only applies to large groups. </a:t>
            </a:r>
            <a:r>
              <a:rPr lang="en-US" b="0" baseline="0" dirty="0"/>
              <a:t> For e</a:t>
            </a:r>
            <a:r>
              <a:rPr lang="en-US" b="0" dirty="0"/>
              <a:t>xample</a:t>
            </a:r>
            <a:r>
              <a:rPr lang="en-US" b="0" baseline="0" dirty="0"/>
              <a:t> if you were chairing a conference with 800 attendees, it would make sense that the Chair would not participate and would focus only on managing the meeting. This is why a parliamentarian is often contracted to chair in those situations.</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But for small groups like Council or Regional District Boards,</a:t>
            </a:r>
            <a:r>
              <a:rPr lang="en-US" b="0" baseline="0" dirty="0"/>
              <a:t> everyone needs to participate. </a:t>
            </a:r>
            <a:r>
              <a:rPr lang="en-US" b="0" dirty="0"/>
              <a:t>The presiding</a:t>
            </a:r>
            <a:r>
              <a:rPr lang="en-US" b="0" baseline="0" dirty="0"/>
              <a:t> member, the Mayor or the Chair, has the same rights in debate as any other member of Council or the Board unless your Procedure Bylaw says otherwise.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If you look to the </a:t>
            </a:r>
            <a:r>
              <a:rPr lang="en-US" b="0" i="1" baseline="0" dirty="0"/>
              <a:t>Community Charter</a:t>
            </a:r>
            <a:r>
              <a:rPr lang="en-US" b="0" baseline="0" dirty="0"/>
              <a:t>, it states that the Mayor must preside at Council meetings when in attendance, and the very first responsibility of the Mayor listed under section 115 is “</a:t>
            </a:r>
            <a:r>
              <a:rPr lang="en-US" sz="1200" b="0" i="0" kern="1200" dirty="0">
                <a:solidFill>
                  <a:schemeClr val="tx1"/>
                </a:solidFill>
                <a:effectLst/>
                <a:latin typeface="+mn-lt"/>
                <a:ea typeface="+mn-ea"/>
                <a:cs typeface="+mn-cs"/>
              </a:rPr>
              <a:t>to consider the well-being and interests of the municipality and its community” – how could they do that if they did not participate?</a:t>
            </a:r>
            <a:endParaRPr lang="en-US" b="0" baseline="0" dirty="0"/>
          </a:p>
          <a:p>
            <a:endParaRPr lang="en-US" b="0" baseline="0" dirty="0"/>
          </a:p>
          <a:p>
            <a:r>
              <a:rPr lang="en-US" b="0" baseline="0" dirty="0"/>
              <a:t>The only exception would be when a conflict of interest is declared, however, in that situation, not only could the Mayor or Chair not participate in debate, but they would have to physically vacate the room, therefore they would not be in attendance.</a:t>
            </a:r>
            <a:endParaRPr lang="en-US" b="0" dirty="0"/>
          </a:p>
          <a:p>
            <a:endParaRPr lang="en-US" b="0" dirty="0"/>
          </a:p>
          <a:p>
            <a:r>
              <a:rPr lang="en-US" b="0" dirty="0"/>
              <a:t>The</a:t>
            </a:r>
            <a:r>
              <a:rPr lang="en-US" b="0" baseline="0" dirty="0"/>
              <a:t> reason why most Mayors or Chairs do not participate in debate is to maintain impartiality on a particular matter, similar to a judge.</a:t>
            </a:r>
            <a:endParaRPr lang="en-US" b="0" dirty="0"/>
          </a:p>
          <a:p>
            <a:endParaRPr lang="en-US" b="0" dirty="0"/>
          </a:p>
          <a:p>
            <a:pPr marL="0" indent="0">
              <a:buFont typeface="Arial" panose="020B0604020202020204" pitchFamily="34" charset="0"/>
              <a:buNone/>
            </a:pPr>
            <a:endParaRPr lang="en-US" dirty="0"/>
          </a:p>
          <a:p>
            <a:r>
              <a:rPr lang="en-US" sz="2000" b="1" dirty="0"/>
              <a:t>PANEL QUESTIONS</a:t>
            </a:r>
          </a:p>
          <a:p>
            <a:pPr marL="174687" indent="-174687">
              <a:buFont typeface="Arial" panose="020B0604020202020204" pitchFamily="34" charset="0"/>
              <a:buChar char="•"/>
            </a:pPr>
            <a:r>
              <a:rPr lang="en-US" sz="2000" b="1" dirty="0"/>
              <a:t>Have you ever vacated the chair during a meeting?  For a reason other than a Conflict of Interest?</a:t>
            </a:r>
          </a:p>
        </p:txBody>
      </p:sp>
      <p:sp>
        <p:nvSpPr>
          <p:cNvPr id="4" name="Slide Number Placeholder 3"/>
          <p:cNvSpPr>
            <a:spLocks noGrp="1"/>
          </p:cNvSpPr>
          <p:nvPr>
            <p:ph type="sldNum" sz="quarter" idx="5"/>
          </p:nvPr>
        </p:nvSpPr>
        <p:spPr/>
        <p:txBody>
          <a:bodyPr/>
          <a:lstStyle/>
          <a:p>
            <a:fld id="{FF845AC0-0B73-4C50-AEA9-865F82199B85}" type="slidenum">
              <a:rPr lang="en-CA" smtClean="0"/>
              <a:pPr/>
              <a:t>24</a:t>
            </a:fld>
            <a:endParaRPr lang="en-CA" dirty="0"/>
          </a:p>
        </p:txBody>
      </p:sp>
    </p:spTree>
    <p:extLst>
      <p:ext uri="{BB962C8B-B14F-4D97-AF65-F5344CB8AC3E}">
        <p14:creationId xmlns:p14="http://schemas.microsoft.com/office/powerpoint/2010/main" val="3498322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When this happens, what you should keep in mind</a:t>
            </a:r>
            <a:r>
              <a:rPr lang="en-US" b="0" baseline="0" dirty="0"/>
              <a:t> </a:t>
            </a:r>
            <a:r>
              <a:rPr lang="en-US" b="0" dirty="0"/>
              <a:t>is:</a:t>
            </a:r>
          </a:p>
          <a:p>
            <a:pPr marL="170044" indent="-170044">
              <a:buFont typeface="Arial" panose="020B0604020202020204" pitchFamily="34" charset="0"/>
              <a:buChar char="•"/>
            </a:pPr>
            <a:r>
              <a:rPr lang="en-US" b="0" dirty="0"/>
              <a:t>Whether</a:t>
            </a:r>
            <a:r>
              <a:rPr lang="en-US" b="0" baseline="0" dirty="0"/>
              <a:t> what is being presented </a:t>
            </a:r>
            <a:r>
              <a:rPr lang="en-US" b="0" dirty="0"/>
              <a:t>is in conflict with what is best for the community</a:t>
            </a:r>
          </a:p>
          <a:p>
            <a:pPr marL="170044" indent="-170044">
              <a:buFont typeface="Arial" panose="020B0604020202020204" pitchFamily="34" charset="0"/>
              <a:buChar char="•"/>
            </a:pPr>
            <a:r>
              <a:rPr lang="en-US" b="0" dirty="0"/>
              <a:t>Who represents the entire community, not just certain sectors? You do.</a:t>
            </a:r>
          </a:p>
          <a:p>
            <a:pPr marL="174687" indent="-174687">
              <a:buFont typeface="Arial" panose="020B0604020202020204" pitchFamily="34" charset="0"/>
              <a:buChar char="•"/>
            </a:pPr>
            <a:r>
              <a:rPr lang="en-US" b="0" dirty="0"/>
              <a:t>The role of the public is that of an observer, not a participant.  Your</a:t>
            </a:r>
            <a:r>
              <a:rPr lang="en-US" b="0" baseline="0" dirty="0"/>
              <a:t> Procedure Bylaw may permit the public to share their comments with the Council or the Board, but it is ultimately the Council or the Board making the decision that would be best for the community.</a:t>
            </a:r>
            <a:endParaRPr lang="en-US" b="0" dirty="0"/>
          </a:p>
          <a:p>
            <a:pPr marL="174687" indent="-174687">
              <a:buFont typeface="Arial" panose="020B0604020202020204" pitchFamily="34" charset="0"/>
              <a:buChar char="•"/>
            </a:pPr>
            <a:r>
              <a:rPr lang="en-US" b="0" dirty="0"/>
              <a:t>And finally,</a:t>
            </a:r>
            <a:r>
              <a:rPr lang="en-US" b="0" baseline="0" dirty="0"/>
              <a:t> i</a:t>
            </a:r>
            <a:r>
              <a:rPr lang="en-US" b="0" dirty="0"/>
              <a:t>t is your meeting </a:t>
            </a:r>
          </a:p>
          <a:p>
            <a:pPr marL="174687" indent="-174687">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Procedure Bylaws</a:t>
            </a:r>
            <a:r>
              <a:rPr lang="en-US" b="0" baseline="0" dirty="0"/>
              <a:t> will </a:t>
            </a:r>
            <a:r>
              <a:rPr lang="en-US" b="0" dirty="0"/>
              <a:t>often state that delegation requests not decided until later in the meeting or until</a:t>
            </a:r>
            <a:r>
              <a:rPr lang="en-US" b="0" baseline="0" dirty="0"/>
              <a:t> a future meeting</a:t>
            </a:r>
            <a:endParaRPr lang="en-US" dirty="0"/>
          </a:p>
          <a:p>
            <a:pPr marL="174687" indent="-174687">
              <a:buFont typeface="Arial" panose="020B0604020202020204" pitchFamily="34" charset="0"/>
              <a:buChar char="•"/>
            </a:pPr>
            <a:endParaRPr lang="en-US" dirty="0"/>
          </a:p>
          <a:p>
            <a:pPr marL="174687" indent="-174687">
              <a:buFont typeface="Arial" panose="020B0604020202020204" pitchFamily="34" charset="0"/>
              <a:buChar char="•"/>
            </a:pPr>
            <a:endParaRPr lang="en-US" dirty="0"/>
          </a:p>
          <a:p>
            <a:r>
              <a:rPr lang="en-US" sz="2000" b="1" dirty="0"/>
              <a:t>PANEL QUESTIONS</a:t>
            </a:r>
          </a:p>
          <a:p>
            <a:pPr marL="174687" indent="-174687">
              <a:buFont typeface="Arial" panose="020B0604020202020204" pitchFamily="34" charset="0"/>
              <a:buChar char="•"/>
            </a:pPr>
            <a:r>
              <a:rPr lang="en-US" sz="2000" b="1" dirty="0"/>
              <a:t>How do you handle “nasty” delegations?</a:t>
            </a:r>
          </a:p>
          <a:p>
            <a:pPr marL="174687" indent="-174687">
              <a:buFont typeface="Arial" panose="020B0604020202020204" pitchFamily="34" charset="0"/>
              <a:buChar char="•"/>
            </a:pPr>
            <a:r>
              <a:rPr lang="en-US" sz="2000" b="1" dirty="0"/>
              <a:t>How do you handle “unruly” or “overenthusiastic” members of the public in the gallery?</a:t>
            </a:r>
          </a:p>
          <a:p>
            <a:pPr marL="174687" indent="-174687">
              <a:buFont typeface="Arial" panose="020B0604020202020204" pitchFamily="34" charset="0"/>
              <a:buChar char="•"/>
            </a:pPr>
            <a:r>
              <a:rPr lang="en-US" sz="2000" b="1" dirty="0"/>
              <a:t>What is inappropriate behaviour on the part of the public during a meeting?  How do you address it?</a:t>
            </a:r>
          </a:p>
          <a:p>
            <a:pPr marL="174687" indent="-174687">
              <a:buFont typeface="Arial" panose="020B0604020202020204" pitchFamily="34" charset="0"/>
              <a:buChar char="•"/>
            </a:pPr>
            <a:r>
              <a:rPr lang="en-US" sz="2000" b="1" dirty="0"/>
              <a:t>What are some tips or suggestions that you can give for dealing with the public during a meeting?</a:t>
            </a:r>
          </a:p>
          <a:p>
            <a:endParaRPr lang="en-US" sz="2000" b="1" dirty="0"/>
          </a:p>
          <a:p>
            <a:pPr marL="623495" lvl="1" indent="-170044">
              <a:buFont typeface="Arial" panose="020B0604020202020204" pitchFamily="34" charset="0"/>
              <a:buChar char="•"/>
            </a:pPr>
            <a:r>
              <a:rPr lang="en-US" b="0" dirty="0"/>
              <a:t>TIPS</a:t>
            </a:r>
          </a:p>
          <a:p>
            <a:pPr marL="1076946" lvl="2" indent="-170044">
              <a:buFont typeface="Arial" panose="020B0604020202020204" pitchFamily="34" charset="0"/>
              <a:buChar char="•"/>
            </a:pPr>
            <a:r>
              <a:rPr lang="en-US" b="0" dirty="0"/>
              <a:t>Provide</a:t>
            </a:r>
            <a:r>
              <a:rPr lang="en-US" b="0" baseline="0" dirty="0"/>
              <a:t> guidelines on your website or agenda and review those guidelines before opening the floor for public input, </a:t>
            </a:r>
          </a:p>
          <a:p>
            <a:pPr marL="1534146" lvl="3" indent="-170044">
              <a:buFont typeface="Arial" panose="020B0604020202020204" pitchFamily="34" charset="0"/>
              <a:buChar char="•"/>
            </a:pPr>
            <a:r>
              <a:rPr lang="en-US" b="0" baseline="0" dirty="0"/>
              <a:t>Advise the public what may be addressed and how long they may speak</a:t>
            </a:r>
          </a:p>
          <a:p>
            <a:pPr marL="1534146" lvl="3" indent="-170044">
              <a:buFont typeface="Arial" panose="020B0604020202020204" pitchFamily="34" charset="0"/>
              <a:buChar char="•"/>
            </a:pPr>
            <a:r>
              <a:rPr lang="en-US" b="0" baseline="0" dirty="0"/>
              <a:t>Explain that this is their time to express their views in order to inform Council or the Board</a:t>
            </a:r>
          </a:p>
          <a:p>
            <a:pPr marL="1076946" lvl="2" indent="-170044">
              <a:buFont typeface="Arial" panose="020B0604020202020204" pitchFamily="34" charset="0"/>
              <a:buChar char="•"/>
            </a:pPr>
            <a:r>
              <a:rPr lang="en-US" dirty="0"/>
              <a:t>Require all speakers to keep to the time limits. It is important to be consistent for the appearance of fairness. </a:t>
            </a:r>
          </a:p>
          <a:p>
            <a:pPr marL="1076946" lvl="2" indent="-170044">
              <a:buFont typeface="Arial" panose="020B0604020202020204" pitchFamily="34" charset="0"/>
              <a:buChar char="•"/>
            </a:pPr>
            <a:r>
              <a:rPr lang="en-US" dirty="0"/>
              <a:t>Members of the public do not have the right to disrupt the meeting</a:t>
            </a:r>
          </a:p>
          <a:p>
            <a:pPr marL="1076946" lvl="2" indent="-170044">
              <a:buFont typeface="Arial" panose="020B0604020202020204" pitchFamily="34" charset="0"/>
              <a:buChar char="•"/>
            </a:pPr>
            <a:r>
              <a:rPr lang="en-US" dirty="0"/>
              <a:t>Be very cautious about ordering a disruptive member of the public to leave the meeting. It may be advisable to give three warnings to cease from the disruptive behavior before taking any action.</a:t>
            </a:r>
          </a:p>
          <a:p>
            <a:pPr marL="1076946" lvl="2" indent="-170044">
              <a:buFont typeface="Arial" panose="020B0604020202020204" pitchFamily="34" charset="0"/>
              <a:buChar char="•"/>
            </a:pPr>
            <a:r>
              <a:rPr lang="en-US" dirty="0"/>
              <a:t>Take</a:t>
            </a:r>
            <a:r>
              <a:rPr lang="en-US" baseline="0" dirty="0"/>
              <a:t> a recess</a:t>
            </a:r>
            <a:endParaRPr lang="en-US" dirty="0"/>
          </a:p>
          <a:p>
            <a:pPr marL="1076946" lvl="2" indent="-170044">
              <a:buFont typeface="Arial" panose="020B0604020202020204" pitchFamily="34" charset="0"/>
              <a:buChar char="•"/>
            </a:pPr>
            <a:endParaRPr lang="en-US" b="0" baseline="0" dirty="0"/>
          </a:p>
        </p:txBody>
      </p:sp>
      <p:sp>
        <p:nvSpPr>
          <p:cNvPr id="4" name="Slide Number Placeholder 3"/>
          <p:cNvSpPr>
            <a:spLocks noGrp="1"/>
          </p:cNvSpPr>
          <p:nvPr>
            <p:ph type="sldNum" sz="quarter" idx="5"/>
          </p:nvPr>
        </p:nvSpPr>
        <p:spPr/>
        <p:txBody>
          <a:bodyPr/>
          <a:lstStyle/>
          <a:p>
            <a:fld id="{FF845AC0-0B73-4C50-AEA9-865F82199B85}" type="slidenum">
              <a:rPr lang="en-CA" smtClean="0"/>
              <a:pPr/>
              <a:t>25</a:t>
            </a:fld>
            <a:endParaRPr lang="en-CA" dirty="0"/>
          </a:p>
        </p:txBody>
      </p:sp>
    </p:spTree>
    <p:extLst>
      <p:ext uri="{BB962C8B-B14F-4D97-AF65-F5344CB8AC3E}">
        <p14:creationId xmlns:p14="http://schemas.microsoft.com/office/powerpoint/2010/main" val="3293155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D1FB597-09AF-4111-A669-06FB19BDA64B}" type="slidenum">
              <a:rPr lang="en-US" smtClean="0"/>
              <a:t>26</a:t>
            </a:fld>
            <a:endParaRPr lang="en-US" dirty="0"/>
          </a:p>
        </p:txBody>
      </p:sp>
    </p:spTree>
    <p:extLst>
      <p:ext uri="{BB962C8B-B14F-4D97-AF65-F5344CB8AC3E}">
        <p14:creationId xmlns:p14="http://schemas.microsoft.com/office/powerpoint/2010/main" val="306929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D1FB597-09AF-4111-A669-06FB19BDA64B}" type="slidenum">
              <a:rPr lang="en-US" smtClean="0"/>
              <a:t>3</a:t>
            </a:fld>
            <a:endParaRPr lang="en-US" dirty="0"/>
          </a:p>
        </p:txBody>
      </p:sp>
    </p:spTree>
    <p:extLst>
      <p:ext uri="{BB962C8B-B14F-4D97-AF65-F5344CB8AC3E}">
        <p14:creationId xmlns:p14="http://schemas.microsoft.com/office/powerpoint/2010/main" val="398302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1FB597-09AF-4111-A669-06FB19BDA64B}" type="slidenum">
              <a:rPr lang="en-US" smtClean="0"/>
              <a:t>4</a:t>
            </a:fld>
            <a:endParaRPr lang="en-US" dirty="0"/>
          </a:p>
        </p:txBody>
      </p:sp>
    </p:spTree>
    <p:extLst>
      <p:ext uri="{BB962C8B-B14F-4D97-AF65-F5344CB8AC3E}">
        <p14:creationId xmlns:p14="http://schemas.microsoft.com/office/powerpoint/2010/main" val="128021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ROLES </a:t>
            </a:r>
          </a:p>
          <a:p>
            <a:pPr marL="170044" indent="-170044">
              <a:buFont typeface="Arial" panose="020B0604020202020204" pitchFamily="34" charset="0"/>
              <a:buChar char="•"/>
            </a:pPr>
            <a:r>
              <a:rPr lang="en-US" b="1" dirty="0"/>
              <a:t>Everyone has a part to play</a:t>
            </a:r>
          </a:p>
          <a:p>
            <a:pPr marL="623495" lvl="1" indent="-170044">
              <a:buFont typeface="Arial" panose="020B0604020202020204" pitchFamily="34" charset="0"/>
              <a:buChar char="•"/>
            </a:pPr>
            <a:r>
              <a:rPr lang="en-US" b="1" dirty="0"/>
              <a:t>Presiding Officer – Mayor or Chair – run the meeting</a:t>
            </a:r>
          </a:p>
          <a:p>
            <a:pPr marL="623495" lvl="1" indent="-170044">
              <a:buFont typeface="Arial" panose="020B0604020202020204" pitchFamily="34" charset="0"/>
              <a:buChar char="•"/>
            </a:pPr>
            <a:r>
              <a:rPr lang="en-US" b="1" dirty="0"/>
              <a:t>Participants – interact in the meeting</a:t>
            </a:r>
          </a:p>
          <a:p>
            <a:pPr marL="623495" lvl="1" indent="-170044">
              <a:buFont typeface="Arial" panose="020B0604020202020204" pitchFamily="34" charset="0"/>
              <a:buChar char="•"/>
            </a:pPr>
            <a:r>
              <a:rPr lang="en-US" b="1" dirty="0"/>
              <a:t>Recording secretary – minutes and parliamentary support</a:t>
            </a:r>
          </a:p>
          <a:p>
            <a:pPr marL="623495" lvl="1" indent="-170044">
              <a:buFont typeface="Arial" panose="020B0604020202020204" pitchFamily="34" charset="0"/>
              <a:buChar char="•"/>
            </a:pPr>
            <a:r>
              <a:rPr lang="en-US" b="1" dirty="0"/>
              <a:t>Staff – advisors</a:t>
            </a:r>
          </a:p>
          <a:p>
            <a:pPr marL="623495" lvl="1" indent="-170044">
              <a:buFont typeface="Arial" panose="020B0604020202020204" pitchFamily="34" charset="0"/>
              <a:buChar char="•"/>
            </a:pPr>
            <a:r>
              <a:rPr lang="en-US" b="1" dirty="0"/>
              <a:t>Public – holding Council/Board accountable and transparent</a:t>
            </a:r>
          </a:p>
          <a:p>
            <a:pPr marL="453451" lvl="1"/>
            <a:endParaRPr lang="en-US" b="1" dirty="0"/>
          </a:p>
          <a:p>
            <a:r>
              <a:rPr lang="en-US" b="1" dirty="0"/>
              <a:t>TOOLS USED IN THE MEETING:</a:t>
            </a:r>
          </a:p>
          <a:p>
            <a:pPr marL="623495" lvl="1" indent="-170044">
              <a:buFont typeface="Arial" panose="020B0604020202020204" pitchFamily="34" charset="0"/>
              <a:buChar char="•"/>
            </a:pPr>
            <a:r>
              <a:rPr lang="en-US" b="1" dirty="0"/>
              <a:t>Agenda – structure</a:t>
            </a:r>
          </a:p>
          <a:p>
            <a:pPr marL="623495" lvl="1" indent="-170044">
              <a:buFont typeface="Arial" panose="020B0604020202020204" pitchFamily="34" charset="0"/>
              <a:buChar char="•"/>
            </a:pPr>
            <a:r>
              <a:rPr lang="en-US" b="1" dirty="0"/>
              <a:t>Minutes – what has happened</a:t>
            </a:r>
          </a:p>
          <a:p>
            <a:pPr marL="623495" lvl="1" indent="-170044">
              <a:buFont typeface="Arial" panose="020B0604020202020204" pitchFamily="34" charset="0"/>
              <a:buChar char="•"/>
            </a:pPr>
            <a:r>
              <a:rPr lang="en-US" b="1" dirty="0"/>
              <a:t>Reports – background information</a:t>
            </a:r>
          </a:p>
          <a:p>
            <a:pPr marL="623495" lvl="1" indent="-170044">
              <a:buFont typeface="Arial" panose="020B0604020202020204" pitchFamily="34" charset="0"/>
              <a:buChar char="•"/>
            </a:pPr>
            <a:r>
              <a:rPr lang="en-US" b="1" dirty="0"/>
              <a:t>Motions – advance the business of the meeting</a:t>
            </a:r>
          </a:p>
          <a:p>
            <a:endParaRPr lang="en-US" b="1" dirty="0"/>
          </a:p>
          <a:p>
            <a:endParaRPr lang="en-US" sz="2000" b="1" dirty="0"/>
          </a:p>
          <a:p>
            <a:r>
              <a:rPr lang="en-US" sz="2000" b="1" dirty="0"/>
              <a:t>PANEL QUESTIONS? </a:t>
            </a:r>
          </a:p>
          <a:p>
            <a:pPr marL="174687" indent="-174687">
              <a:buFont typeface="Arial" panose="020B0604020202020204" pitchFamily="34" charset="0"/>
              <a:buChar char="•"/>
            </a:pPr>
            <a:r>
              <a:rPr lang="en-US" sz="2000" b="1" dirty="0"/>
              <a:t>How do you preside with impartiality?</a:t>
            </a:r>
          </a:p>
          <a:p>
            <a:pPr marL="174687" indent="-174687">
              <a:buFont typeface="Arial" panose="020B0604020202020204" pitchFamily="34" charset="0"/>
              <a:buChar char="•"/>
            </a:pPr>
            <a:r>
              <a:rPr lang="en-US" sz="2000" b="1" dirty="0"/>
              <a:t>What sort of powers or tools have you used to facilitate the meeting?</a:t>
            </a:r>
          </a:p>
          <a:p>
            <a:pPr marL="174687" indent="-174687">
              <a:buFont typeface="Arial" panose="020B0604020202020204" pitchFamily="34" charset="0"/>
              <a:buChar char="•"/>
            </a:pPr>
            <a:r>
              <a:rPr lang="en-US" sz="2000" b="1" dirty="0"/>
              <a:t>How do you keep your “cool” or “composure” during a meeting?</a:t>
            </a:r>
          </a:p>
          <a:p>
            <a:pPr marL="174687" indent="-174687">
              <a:buFont typeface="Arial" panose="020B0604020202020204" pitchFamily="34" charset="0"/>
              <a:buChar char="•"/>
            </a:pPr>
            <a:r>
              <a:rPr lang="en-US" sz="2000" b="1" dirty="0"/>
              <a:t>How can a Corporate Officer tell you when you are missing something? </a:t>
            </a:r>
          </a:p>
          <a:p>
            <a:endParaRPr lang="en-CA" dirty="0"/>
          </a:p>
        </p:txBody>
      </p:sp>
      <p:sp>
        <p:nvSpPr>
          <p:cNvPr id="4" name="Slide Number Placeholder 3"/>
          <p:cNvSpPr>
            <a:spLocks noGrp="1"/>
          </p:cNvSpPr>
          <p:nvPr>
            <p:ph type="sldNum" sz="quarter" idx="5"/>
          </p:nvPr>
        </p:nvSpPr>
        <p:spPr/>
        <p:txBody>
          <a:bodyPr/>
          <a:lstStyle/>
          <a:p>
            <a:fld id="{ED1FB597-09AF-4111-A669-06FB19BDA64B}" type="slidenum">
              <a:rPr lang="en-US" smtClean="0"/>
              <a:t>5</a:t>
            </a:fld>
            <a:endParaRPr lang="en-US" dirty="0"/>
          </a:p>
        </p:txBody>
      </p:sp>
    </p:spTree>
    <p:extLst>
      <p:ext uri="{BB962C8B-B14F-4D97-AF65-F5344CB8AC3E}">
        <p14:creationId xmlns:p14="http://schemas.microsoft.com/office/powerpoint/2010/main" val="100963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ED1FB597-09AF-4111-A669-06FB19BDA64B}" type="slidenum">
              <a:rPr lang="en-US" smtClean="0"/>
              <a:t>6</a:t>
            </a:fld>
            <a:endParaRPr lang="en-US" dirty="0"/>
          </a:p>
        </p:txBody>
      </p:sp>
    </p:spTree>
    <p:extLst>
      <p:ext uri="{BB962C8B-B14F-4D97-AF65-F5344CB8AC3E}">
        <p14:creationId xmlns:p14="http://schemas.microsoft.com/office/powerpoint/2010/main" val="3883807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WHAT ABOUT A MEAL THAT HAPPENS WITH ALL OR MOST ELECTED OFFICIALS BEFORE A REGULAR MEETING HELD IN THE RESTAURANT NEXT DOOR? </a:t>
            </a:r>
          </a:p>
          <a:p>
            <a:r>
              <a:rPr lang="en-CA" b="1" dirty="0"/>
              <a:t>IS THAT A MEETING?</a:t>
            </a:r>
          </a:p>
          <a:p>
            <a:endParaRPr lang="en-CA" b="1" dirty="0"/>
          </a:p>
          <a:p>
            <a:r>
              <a:rPr lang="en-CA" sz="1400" b="1" dirty="0">
                <a:solidFill>
                  <a:srgbClr val="002060"/>
                </a:solidFill>
              </a:rPr>
              <a:t>The Vegas rule – What happens in-camera, stays in-camera!</a:t>
            </a:r>
          </a:p>
          <a:p>
            <a:r>
              <a:rPr lang="en-CA" sz="1400" b="1" dirty="0">
                <a:solidFill>
                  <a:srgbClr val="002060"/>
                </a:solidFill>
              </a:rPr>
              <a:t>Disclosing in-camera information is forbidden by law:</a:t>
            </a:r>
          </a:p>
          <a:p>
            <a:r>
              <a:rPr lang="en-CA" sz="1400" b="1" dirty="0">
                <a:solidFill>
                  <a:srgbClr val="002060"/>
                </a:solidFill>
              </a:rPr>
              <a:t>  </a:t>
            </a:r>
          </a:p>
          <a:p>
            <a:r>
              <a:rPr lang="en-CA" sz="1400" b="0" i="1" dirty="0"/>
              <a:t>CC s. 117  (1) A council member or former council member must, </a:t>
            </a:r>
            <a:r>
              <a:rPr lang="en-CA" sz="1400" b="0" i="1" u="sng" dirty="0"/>
              <a:t>unless specifically authorized otherwise by council</a:t>
            </a:r>
            <a:r>
              <a:rPr lang="en-CA" sz="1400" b="0" i="1" dirty="0"/>
              <a:t>, keep in confidence </a:t>
            </a:r>
          </a:p>
          <a:p>
            <a:pPr lvl="1">
              <a:buNone/>
            </a:pPr>
            <a:r>
              <a:rPr lang="en-CA" sz="1400" b="0" i="1" dirty="0"/>
              <a:t>(a) any record held in confidence by the municipality, until the record is released to the public as lawfully authorized or required, and</a:t>
            </a:r>
          </a:p>
          <a:p>
            <a:pPr lvl="1">
              <a:buNone/>
            </a:pPr>
            <a:r>
              <a:rPr lang="en-CA" sz="1400" b="0" i="1" dirty="0"/>
              <a:t>(b) information considered in any part of a council meeting or council committee meeting that was lawfully closed to the public, until the council or committee discusses the information at a meeting that is open to the public or releases the information to the public.</a:t>
            </a:r>
          </a:p>
          <a:p>
            <a:endParaRPr lang="en-CA" sz="1400" b="0" i="1" dirty="0"/>
          </a:p>
          <a:p>
            <a:pPr>
              <a:lnSpc>
                <a:spcPct val="105000"/>
              </a:lnSpc>
            </a:pPr>
            <a:r>
              <a:rPr lang="en-CA" sz="1400" b="0" i="1" dirty="0"/>
              <a:t>(2) If the municipality suffers loss or damage because a person contravenes subsection (1) and the contravention was not inadvertent, the municipality may recover damages from the person for the loss or damage.</a:t>
            </a:r>
          </a:p>
          <a:p>
            <a:endParaRPr lang="en-CA" sz="1400" b="1" dirty="0">
              <a:solidFill>
                <a:srgbClr val="002060"/>
              </a:solidFill>
            </a:endParaRPr>
          </a:p>
          <a:p>
            <a:r>
              <a:rPr lang="en-CA" sz="1400" b="1" dirty="0">
                <a:solidFill>
                  <a:srgbClr val="002060"/>
                </a:solidFill>
              </a:rPr>
              <a:t>It is disrespectful to the group. </a:t>
            </a:r>
          </a:p>
          <a:p>
            <a:pPr marL="0" indent="0">
              <a:buFont typeface="Arial" panose="020B0604020202020204" pitchFamily="34" charset="0"/>
              <a:buNone/>
            </a:pPr>
            <a:r>
              <a:rPr lang="en-CA" sz="1400" b="1" dirty="0">
                <a:solidFill>
                  <a:srgbClr val="002060"/>
                </a:solidFill>
              </a:rPr>
              <a:t>While it may score points with the public – in the end, it can also bite one in the backside. </a:t>
            </a:r>
          </a:p>
          <a:p>
            <a:endParaRPr lang="en-CA" sz="1400" b="1" dirty="0">
              <a:solidFill>
                <a:srgbClr val="002060"/>
              </a:solidFill>
            </a:endParaRPr>
          </a:p>
          <a:p>
            <a:r>
              <a:rPr lang="en-CA" sz="1400" b="1" dirty="0">
                <a:solidFill>
                  <a:srgbClr val="002060"/>
                </a:solidFill>
              </a:rPr>
              <a:t>It could have detrimental consequences: </a:t>
            </a:r>
          </a:p>
          <a:p>
            <a:pPr marL="170044" indent="-170044">
              <a:buFont typeface="Arial" panose="020B0604020202020204" pitchFamily="34" charset="0"/>
              <a:buChar char="•"/>
            </a:pPr>
            <a:r>
              <a:rPr lang="en-CA" sz="1400" b="1" dirty="0">
                <a:solidFill>
                  <a:srgbClr val="002060"/>
                </a:solidFill>
              </a:rPr>
              <a:t>Freeze the flow of information</a:t>
            </a:r>
          </a:p>
          <a:p>
            <a:pPr marL="170044" indent="-170044">
              <a:buFont typeface="Arial" panose="020B0604020202020204" pitchFamily="34" charset="0"/>
              <a:buChar char="•"/>
            </a:pPr>
            <a:r>
              <a:rPr lang="en-CA" sz="1400" b="1" dirty="0">
                <a:solidFill>
                  <a:srgbClr val="002060"/>
                </a:solidFill>
              </a:rPr>
              <a:t>News in the local papers</a:t>
            </a:r>
            <a:br>
              <a:rPr lang="en-CA" sz="1400" b="1" dirty="0">
                <a:solidFill>
                  <a:srgbClr val="002060"/>
                </a:solidFill>
              </a:rPr>
            </a:br>
            <a:endParaRPr lang="en-CA" sz="1400" b="1" dirty="0">
              <a:solidFill>
                <a:srgbClr val="002060"/>
              </a:solidFill>
            </a:endParaRPr>
          </a:p>
          <a:p>
            <a:pPr marL="0" indent="0">
              <a:buFont typeface="Arial" panose="020B0604020202020204" pitchFamily="34" charset="0"/>
              <a:buNone/>
            </a:pPr>
            <a:r>
              <a:rPr lang="en-CA" sz="1400" b="1" dirty="0">
                <a:solidFill>
                  <a:srgbClr val="002060"/>
                </a:solidFill>
              </a:rPr>
              <a:t>Some organizations may only present reports at the meeting and collect materials at the end of the meeting to help reduce this issue. </a:t>
            </a:r>
            <a:endParaRPr lang="en-US" sz="1400" b="1" dirty="0"/>
          </a:p>
          <a:p>
            <a:endParaRPr lang="en-CA" b="1" dirty="0"/>
          </a:p>
        </p:txBody>
      </p:sp>
      <p:sp>
        <p:nvSpPr>
          <p:cNvPr id="4" name="Slide Number Placeholder 3"/>
          <p:cNvSpPr>
            <a:spLocks noGrp="1"/>
          </p:cNvSpPr>
          <p:nvPr>
            <p:ph type="sldNum" sz="quarter" idx="5"/>
          </p:nvPr>
        </p:nvSpPr>
        <p:spPr/>
        <p:txBody>
          <a:bodyPr/>
          <a:lstStyle/>
          <a:p>
            <a:fld id="{ED1FB597-09AF-4111-A669-06FB19BDA64B}" type="slidenum">
              <a:rPr lang="en-US" smtClean="0"/>
              <a:t>7</a:t>
            </a:fld>
            <a:endParaRPr lang="en-US" dirty="0"/>
          </a:p>
        </p:txBody>
      </p:sp>
    </p:spTree>
    <p:extLst>
      <p:ext uri="{BB962C8B-B14F-4D97-AF65-F5344CB8AC3E}">
        <p14:creationId xmlns:p14="http://schemas.microsoft.com/office/powerpoint/2010/main" val="4226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D1FB597-09AF-4111-A669-06FB19BDA64B}" type="slidenum">
              <a:rPr lang="en-US" smtClean="0"/>
              <a:t>8</a:t>
            </a:fld>
            <a:endParaRPr lang="en-US" dirty="0"/>
          </a:p>
        </p:txBody>
      </p:sp>
    </p:spTree>
    <p:extLst>
      <p:ext uri="{BB962C8B-B14F-4D97-AF65-F5344CB8AC3E}">
        <p14:creationId xmlns:p14="http://schemas.microsoft.com/office/powerpoint/2010/main" val="220856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MAY OR MAY NOT INCLUDE CORRESPONDENCE (THAT MAY BE ON A CONSENT AGENDA)</a:t>
            </a:r>
          </a:p>
          <a:p>
            <a:endParaRPr lang="en-CA" b="1" dirty="0"/>
          </a:p>
          <a:p>
            <a:r>
              <a:rPr lang="en-CA" b="1" dirty="0"/>
              <a:t>TIPS &amp; TRICKS: </a:t>
            </a:r>
          </a:p>
          <a:p>
            <a:r>
              <a:rPr lang="en-CA" b="1" dirty="0"/>
              <a:t>PLEASE DO NOT ADD LATE ITEMS OUT OF LEFT FIELD. </a:t>
            </a:r>
          </a:p>
          <a:p>
            <a:r>
              <a:rPr lang="en-CA" b="1" dirty="0"/>
              <a:t>INSTEAD HELPFUL IF PEOPLE ARE PREPARED AND NOT SURPRISED. </a:t>
            </a:r>
          </a:p>
          <a:p>
            <a:r>
              <a:rPr lang="en-CA" b="1" dirty="0"/>
              <a:t>IDEALLY ANY LATE ITEM SHOULD ONLY BE EITHER TIME SENSITIVE, RELATED TO SOMETHING ON THE AGENDA ALREADY, OR BOTH. </a:t>
            </a:r>
          </a:p>
          <a:p>
            <a:endParaRPr lang="en-CA" b="1" dirty="0"/>
          </a:p>
          <a:p>
            <a:r>
              <a:rPr lang="en-CA" b="1" dirty="0"/>
              <a:t>ALSO, THE PRESIDING OFFICIAL SHOULD NOT CALL FOR ITEMS AUCTIONEER STYLE WHEN SEEKING APPROVAL OF THE AGENDA. </a:t>
            </a:r>
          </a:p>
          <a:p>
            <a:r>
              <a:rPr lang="en-CA" b="1" dirty="0"/>
              <a:t>“APPROVAL OF THE AGENDA” IS FOR THE AGENDA BEFORE THE ASSEMBLY ALREADY. </a:t>
            </a:r>
          </a:p>
          <a:p>
            <a:endParaRPr lang="en-CA" b="1" dirty="0"/>
          </a:p>
          <a:p>
            <a:r>
              <a:rPr lang="en-CA" b="1" dirty="0"/>
              <a:t>IF THERE ARE ITEMS  YOU WANT TO PUT ON YOUR AGENDA, TALK TO YOUR CORPORATE OFFICER – THERE WILL BE A WAY TO DO THIS. </a:t>
            </a:r>
          </a:p>
          <a:p>
            <a:endParaRPr lang="en-CA" b="1" dirty="0"/>
          </a:p>
          <a:p>
            <a:r>
              <a:rPr lang="en-CA" b="1" dirty="0">
                <a:highlight>
                  <a:srgbClr val="FFFF00"/>
                </a:highlight>
              </a:rPr>
              <a:t>IT WILL VARY BY JURISDICTION, BUT ELECTED OFFICIALS MAY PROVIDE VERBAL REPORTS FROM EXTERNAL COMMITTEE WORK OR PERHAPS BRIEF MATERIAL TO SUPPORT A NOTICE OF MOTION FOR INCLUSION ON AN AGENDA. </a:t>
            </a:r>
          </a:p>
          <a:p>
            <a:endParaRPr lang="en-CA" b="1" dirty="0">
              <a:highlight>
                <a:srgbClr val="FFFF00"/>
              </a:highlight>
            </a:endParaRPr>
          </a:p>
          <a:p>
            <a:r>
              <a:rPr lang="en-CA" b="1" dirty="0">
                <a:highlight>
                  <a:srgbClr val="FFFF00"/>
                </a:highlight>
              </a:rPr>
              <a:t>FINALLY, YOU WILL INEVITABLY HAVE MANY GUESTS ATTEND YOUR MEETINGS AND SOME OF THESE WILL BE EXPERTS IN THEIR FIELD – SOME OF THESE MAY BE ON YOUR PAYROLL (STAFF OR CONSULTANTS). </a:t>
            </a:r>
          </a:p>
          <a:p>
            <a:r>
              <a:rPr lang="en-US" b="1" dirty="0"/>
              <a:t>RECOGNIZE THE ROLES:</a:t>
            </a:r>
          </a:p>
          <a:p>
            <a:pPr marL="623495" lvl="1" indent="-170044">
              <a:buFont typeface="Arial" panose="020B0604020202020204" pitchFamily="34" charset="0"/>
              <a:buChar char="•"/>
            </a:pPr>
            <a:r>
              <a:rPr lang="en-US" b="1" dirty="0"/>
              <a:t>STAFF AND CONSULTANTS – PROFESSIONAL AND TECHNICAL EXPERTISE</a:t>
            </a:r>
          </a:p>
          <a:p>
            <a:pPr marL="623495" lvl="1" indent="-170044">
              <a:buFont typeface="Arial" panose="020B0604020202020204" pitchFamily="34" charset="0"/>
              <a:buChar char="•"/>
            </a:pPr>
            <a:r>
              <a:rPr lang="en-US" b="1" dirty="0"/>
              <a:t>YOU – COMMUNITY EXPERTISE</a:t>
            </a:r>
          </a:p>
          <a:p>
            <a:r>
              <a:rPr lang="en-US" b="1" dirty="0"/>
              <a:t>AND REMEMBER THAT YOU SET THE STANDARDS AND MODEL THE BEHAVIOUR AT MEETINGS – SO QUESTIONING SHOULD BE DONE WITH DECORUM &amp; IN A RESPECTFUL MANNER. </a:t>
            </a:r>
          </a:p>
          <a:p>
            <a:endParaRPr lang="en-US" dirty="0"/>
          </a:p>
          <a:p>
            <a:endParaRPr lang="en-US" dirty="0"/>
          </a:p>
          <a:p>
            <a:r>
              <a:rPr lang="en-US" sz="2000" b="1" dirty="0"/>
              <a:t>PANEL QUESTIONS</a:t>
            </a:r>
          </a:p>
          <a:p>
            <a:pPr marL="174687" indent="-174687">
              <a:buFont typeface="Arial" panose="020B0604020202020204" pitchFamily="34" charset="0"/>
              <a:buChar char="•"/>
            </a:pPr>
            <a:r>
              <a:rPr lang="en-US" sz="2000" b="1" dirty="0"/>
              <a:t>How would you handle a Member publicly berating staff at a meeting? </a:t>
            </a:r>
          </a:p>
          <a:p>
            <a:pPr marL="174687" indent="-174687">
              <a:buFont typeface="Arial" panose="020B0604020202020204" pitchFamily="34" charset="0"/>
              <a:buChar char="•"/>
            </a:pPr>
            <a:r>
              <a:rPr lang="en-US" sz="2000" b="1" dirty="0"/>
              <a:t>How can you ask questions of the experts in manner that does not question their competence, honesty, or integrity</a:t>
            </a:r>
            <a:r>
              <a:rPr lang="en-US" dirty="0"/>
              <a:t>?</a:t>
            </a:r>
            <a:endParaRPr lang="en-CA" b="1" dirty="0">
              <a:highlight>
                <a:srgbClr val="FFFF00"/>
              </a:highlight>
            </a:endParaRPr>
          </a:p>
        </p:txBody>
      </p:sp>
      <p:sp>
        <p:nvSpPr>
          <p:cNvPr id="4" name="Slide Number Placeholder 3"/>
          <p:cNvSpPr>
            <a:spLocks noGrp="1"/>
          </p:cNvSpPr>
          <p:nvPr>
            <p:ph type="sldNum" sz="quarter" idx="5"/>
          </p:nvPr>
        </p:nvSpPr>
        <p:spPr/>
        <p:txBody>
          <a:bodyPr/>
          <a:lstStyle/>
          <a:p>
            <a:fld id="{ED1FB597-09AF-4111-A669-06FB19BDA64B}" type="slidenum">
              <a:rPr lang="en-US" smtClean="0"/>
              <a:t>9</a:t>
            </a:fld>
            <a:endParaRPr lang="en-US" dirty="0"/>
          </a:p>
        </p:txBody>
      </p:sp>
    </p:spTree>
    <p:extLst>
      <p:ext uri="{BB962C8B-B14F-4D97-AF65-F5344CB8AC3E}">
        <p14:creationId xmlns:p14="http://schemas.microsoft.com/office/powerpoint/2010/main" val="165638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8F20C-D2D3-4142-91A6-1D9630496682}"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111487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6F0015-2567-4AEF-BC42-95C13132D1E1}"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4715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19763F-D186-4196-B0D6-9495962F3099}"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1042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B25F2-3672-4098-863A-CCC111B20C6B}"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406878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BE254-2CC9-4610-AAB0-3B87AA664DBA}"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725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9B1E23-AD42-488E-AA41-B1AD37C37271}"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1434034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D047E-1730-4100-A1D9-70F79BADF9F5}"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672879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E6A4-FF20-4E92-B64D-D6836BA9A30B}"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37765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CDE5E6C-A9F5-4504-847F-239A1426A8CC}"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1883503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56533-6A2E-412A-8520-867B7AD910A5}" type="datetime1">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224133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C00801-1580-4CFC-A5AC-EE316708166F}" type="datetime1">
              <a:rPr lang="en-US" smtClean="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404433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314234-8A19-41E7-9A15-4B7724D9F00E}" type="datetime1">
              <a:rPr lang="en-US" smtClean="0"/>
              <a:t>2/14/2023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370791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52AA80-8354-4126-9F3A-1A95BC02EC5D}" type="datetime1">
              <a:rPr lang="en-US" smtClean="0"/>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127985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131D5-2282-48D5-B001-17EDA72D8E58}" type="datetime1">
              <a:rPr lang="en-US" smtClean="0"/>
              <a:t>2/14/2023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3420607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C138F6-A941-4FE7-9D66-D68F4D1952DA}" type="datetime1">
              <a:rPr lang="en-US" smtClean="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872F82-701A-4114-8BBA-46322B5A8FAA}" type="slidenum">
              <a:rPr lang="en-US" smtClean="0"/>
              <a:t>‹#›</a:t>
            </a:fld>
            <a:endParaRPr lang="en-US" dirty="0"/>
          </a:p>
        </p:txBody>
      </p:sp>
    </p:spTree>
    <p:extLst>
      <p:ext uri="{BB962C8B-B14F-4D97-AF65-F5344CB8AC3E}">
        <p14:creationId xmlns:p14="http://schemas.microsoft.com/office/powerpoint/2010/main" val="387384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872F82-701A-4114-8BBA-46322B5A8FAA}" type="slidenum">
              <a:rPr lang="en-US" smtClean="0"/>
              <a:t>‹#›</a:t>
            </a:fld>
            <a:endParaRPr lang="en-US" dirty="0"/>
          </a:p>
        </p:txBody>
      </p:sp>
      <p:sp>
        <p:nvSpPr>
          <p:cNvPr id="5" name="Date Placeholder 4"/>
          <p:cNvSpPr>
            <a:spLocks noGrp="1"/>
          </p:cNvSpPr>
          <p:nvPr>
            <p:ph type="dt" sz="half" idx="10"/>
          </p:nvPr>
        </p:nvSpPr>
        <p:spPr/>
        <p:txBody>
          <a:bodyPr/>
          <a:lstStyle/>
          <a:p>
            <a:fld id="{6678C4C6-6A2F-4439-9417-708702433744}" type="datetime1">
              <a:rPr lang="en-US" smtClean="0"/>
              <a:t>2/14/2023</a:t>
            </a:fld>
            <a:endParaRPr lang="en-US" dirty="0"/>
          </a:p>
        </p:txBody>
      </p:sp>
    </p:spTree>
    <p:extLst>
      <p:ext uri="{BB962C8B-B14F-4D97-AF65-F5344CB8AC3E}">
        <p14:creationId xmlns:p14="http://schemas.microsoft.com/office/powerpoint/2010/main" val="50095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3B1D7D-BD2C-42E0-AFE0-F6ECBEECDFCA}" type="datetime1">
              <a:rPr lang="en-US" smtClean="0"/>
              <a:t>2/14/2023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872F82-701A-4114-8BBA-46322B5A8FAA}" type="slidenum">
              <a:rPr lang="en-US" smtClean="0"/>
              <a:t>‹#›</a:t>
            </a:fld>
            <a:endParaRPr lang="en-US" dirty="0"/>
          </a:p>
        </p:txBody>
      </p:sp>
    </p:spTree>
    <p:extLst>
      <p:ext uri="{BB962C8B-B14F-4D97-AF65-F5344CB8AC3E}">
        <p14:creationId xmlns:p14="http://schemas.microsoft.com/office/powerpoint/2010/main" val="35690751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1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9B06FA-5905-4B59-8E07-719078FB82CA}"/>
              </a:ext>
            </a:extLst>
          </p:cNvPr>
          <p:cNvSpPr>
            <a:spLocks noGrp="1"/>
          </p:cNvSpPr>
          <p:nvPr>
            <p:ph type="ctrTitle"/>
          </p:nvPr>
        </p:nvSpPr>
        <p:spPr>
          <a:xfrm>
            <a:off x="4266112" y="947528"/>
            <a:ext cx="7588684" cy="2849671"/>
          </a:xfrm>
        </p:spPr>
        <p:txBody>
          <a:bodyPr>
            <a:normAutofit fontScale="90000"/>
          </a:bodyPr>
          <a:lstStyle/>
          <a:p>
            <a:pPr algn="l"/>
            <a:r>
              <a:rPr lang="en-US" sz="6000" dirty="0">
                <a:solidFill>
                  <a:srgbClr val="FFFFFF"/>
                </a:solidFill>
              </a:rPr>
              <a:t>Elected Officials Seminar Series 2023</a:t>
            </a:r>
            <a:br>
              <a:rPr lang="en-US" sz="6000" dirty="0">
                <a:solidFill>
                  <a:srgbClr val="FFFFFF"/>
                </a:solidFill>
              </a:rPr>
            </a:br>
            <a:r>
              <a:rPr lang="en-US" sz="1100" dirty="0">
                <a:solidFill>
                  <a:srgbClr val="FFFFFF"/>
                </a:solidFill>
              </a:rPr>
              <a:t>  </a:t>
            </a:r>
            <a:br>
              <a:rPr lang="en-US" sz="6000" dirty="0">
                <a:solidFill>
                  <a:srgbClr val="FFFFFF"/>
                </a:solidFill>
              </a:rPr>
            </a:br>
            <a:r>
              <a:rPr lang="en-US" sz="6000" dirty="0">
                <a:solidFill>
                  <a:srgbClr val="FFFFFF"/>
                </a:solidFill>
              </a:rPr>
              <a:t>Meeting Procedures 101 </a:t>
            </a:r>
          </a:p>
        </p:txBody>
      </p:sp>
      <p:sp>
        <p:nvSpPr>
          <p:cNvPr id="3" name="Subtitle 2">
            <a:extLst>
              <a:ext uri="{FF2B5EF4-FFF2-40B4-BE49-F238E27FC236}">
                <a16:creationId xmlns:a16="http://schemas.microsoft.com/office/drawing/2014/main" id="{947B8C54-95EE-4403-8D5E-2B7984614B37}"/>
              </a:ext>
            </a:extLst>
          </p:cNvPr>
          <p:cNvSpPr>
            <a:spLocks noGrp="1"/>
          </p:cNvSpPr>
          <p:nvPr>
            <p:ph type="subTitle" idx="1"/>
          </p:nvPr>
        </p:nvSpPr>
        <p:spPr>
          <a:xfrm>
            <a:off x="4456386" y="3962088"/>
            <a:ext cx="6203795" cy="1186108"/>
          </a:xfrm>
        </p:spPr>
        <p:txBody>
          <a:bodyPr>
            <a:normAutofit/>
          </a:bodyPr>
          <a:lstStyle/>
          <a:p>
            <a:pPr algn="l"/>
            <a:endParaRPr lang="en-US" dirty="0">
              <a:solidFill>
                <a:srgbClr val="FFFFFF">
                  <a:alpha val="70000"/>
                </a:srgbClr>
              </a:solidFill>
            </a:endParaRPr>
          </a:p>
        </p:txBody>
      </p:sp>
      <p:sp>
        <p:nvSpPr>
          <p:cNvPr id="28" name="Isosceles Triangle 2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B52960E3-C7AE-4253-946B-842D4B9BE64E}"/>
              </a:ext>
            </a:extLst>
          </p:cNvPr>
          <p:cNvSpPr>
            <a:spLocks noGrp="1"/>
          </p:cNvSpPr>
          <p:nvPr>
            <p:ph type="sldNum" sz="quarter" idx="12"/>
          </p:nvPr>
        </p:nvSpPr>
        <p:spPr>
          <a:xfrm>
            <a:off x="9976842" y="6041362"/>
            <a:ext cx="683339" cy="365125"/>
          </a:xfrm>
        </p:spPr>
        <p:txBody>
          <a:bodyPr>
            <a:normAutofit/>
          </a:bodyPr>
          <a:lstStyle/>
          <a:p>
            <a:pPr>
              <a:spcAft>
                <a:spcPts val="600"/>
              </a:spcAft>
            </a:pPr>
            <a:fld id="{E5872F82-701A-4114-8BBA-46322B5A8FAA}" type="slidenum">
              <a:rPr lang="en-US">
                <a:solidFill>
                  <a:srgbClr val="FFFFFF"/>
                </a:solidFill>
              </a:rPr>
              <a:pPr>
                <a:spcAft>
                  <a:spcPts val="600"/>
                </a:spcAft>
              </a:pPr>
              <a:t>1</a:t>
            </a:fld>
            <a:endParaRPr lang="en-US" dirty="0">
              <a:solidFill>
                <a:srgbClr val="FFFFFF"/>
              </a:solidFill>
            </a:endParaRPr>
          </a:p>
        </p:txBody>
      </p:sp>
    </p:spTree>
    <p:extLst>
      <p:ext uri="{BB962C8B-B14F-4D97-AF65-F5344CB8AC3E}">
        <p14:creationId xmlns:p14="http://schemas.microsoft.com/office/powerpoint/2010/main" val="404751109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dirty="0">
                <a:solidFill>
                  <a:schemeClr val="accent2"/>
                </a:solidFill>
              </a:rPr>
              <a:t>Voting – General Provisions</a:t>
            </a:r>
          </a:p>
        </p:txBody>
      </p:sp>
      <p:sp>
        <p:nvSpPr>
          <p:cNvPr id="20483" name="Rectangle 3"/>
          <p:cNvSpPr>
            <a:spLocks noGrp="1" noChangeArrowheads="1"/>
          </p:cNvSpPr>
          <p:nvPr>
            <p:ph idx="1"/>
          </p:nvPr>
        </p:nvSpPr>
        <p:spPr>
          <a:xfrm>
            <a:off x="452743" y="1526674"/>
            <a:ext cx="9477319" cy="5494421"/>
          </a:xfrm>
        </p:spPr>
        <p:txBody>
          <a:bodyPr>
            <a:normAutofit/>
          </a:bodyPr>
          <a:lstStyle/>
          <a:p>
            <a:pPr>
              <a:lnSpc>
                <a:spcPct val="90000"/>
              </a:lnSpc>
            </a:pPr>
            <a:r>
              <a:rPr lang="en-US" sz="3600" dirty="0"/>
              <a:t>Cannot abstain from voting</a:t>
            </a:r>
          </a:p>
          <a:p>
            <a:pPr>
              <a:lnSpc>
                <a:spcPct val="90000"/>
              </a:lnSpc>
            </a:pPr>
            <a:r>
              <a:rPr lang="en-US" sz="3600" dirty="0"/>
              <a:t>You are assumed to have voted </a:t>
            </a:r>
            <a:r>
              <a:rPr lang="en-US" sz="3600" u="sng" dirty="0">
                <a:solidFill>
                  <a:srgbClr val="FF3300"/>
                </a:solidFill>
              </a:rPr>
              <a:t>in </a:t>
            </a:r>
            <a:r>
              <a:rPr lang="en-US" sz="3600" u="sng" dirty="0" err="1">
                <a:solidFill>
                  <a:srgbClr val="FF3300"/>
                </a:solidFill>
              </a:rPr>
              <a:t>favour</a:t>
            </a:r>
            <a:r>
              <a:rPr lang="en-US" sz="3600" dirty="0"/>
              <a:t> of the resolution unless you indicate your opposition by raising your hand when Chair asks “Any opposed?”</a:t>
            </a:r>
          </a:p>
          <a:p>
            <a:pPr>
              <a:lnSpc>
                <a:spcPct val="90000"/>
              </a:lnSpc>
            </a:pPr>
            <a:r>
              <a:rPr lang="en-US" sz="3600" dirty="0"/>
              <a:t>Chair votes as a member of elected body &amp;  does not break ties </a:t>
            </a:r>
          </a:p>
          <a:p>
            <a:pPr>
              <a:lnSpc>
                <a:spcPct val="90000"/>
              </a:lnSpc>
            </a:pPr>
            <a:r>
              <a:rPr lang="en-US" sz="3600" dirty="0"/>
              <a:t>Tie vote is a defeat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dirty="0">
                <a:solidFill>
                  <a:schemeClr val="accent2"/>
                </a:solidFill>
              </a:rPr>
              <a:t>Public Hearings</a:t>
            </a:r>
          </a:p>
        </p:txBody>
      </p:sp>
      <p:sp>
        <p:nvSpPr>
          <p:cNvPr id="23555" name="Rectangle 3"/>
          <p:cNvSpPr>
            <a:spLocks noGrp="1" noChangeArrowheads="1"/>
          </p:cNvSpPr>
          <p:nvPr>
            <p:ph idx="1"/>
          </p:nvPr>
        </p:nvSpPr>
        <p:spPr>
          <a:xfrm>
            <a:off x="155073" y="1425324"/>
            <a:ext cx="9954127" cy="5178676"/>
          </a:xfrm>
        </p:spPr>
        <p:txBody>
          <a:bodyPr>
            <a:normAutofit/>
          </a:bodyPr>
          <a:lstStyle/>
          <a:p>
            <a:pPr lvl="1"/>
            <a:r>
              <a:rPr lang="en-US" sz="3600" dirty="0"/>
              <a:t>Not required if proposal consistent with OCP</a:t>
            </a:r>
          </a:p>
          <a:p>
            <a:pPr lvl="1"/>
            <a:r>
              <a:rPr lang="en-US" sz="3600" dirty="0"/>
              <a:t>If required, it’s a hearing, not a meeting</a:t>
            </a:r>
          </a:p>
          <a:p>
            <a:pPr lvl="1"/>
            <a:r>
              <a:rPr lang="en-US" sz="3600" dirty="0"/>
              <a:t>Motion to continue to another day &amp; time must be done before hearing ends in order to deal with  notice requirements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a:solidFill>
                  <a:schemeClr val="accent2"/>
                </a:solidFill>
              </a:rPr>
              <a:t>Public Hearings</a:t>
            </a:r>
          </a:p>
        </p:txBody>
      </p:sp>
      <p:sp>
        <p:nvSpPr>
          <p:cNvPr id="22531" name="Rectangle 3"/>
          <p:cNvSpPr>
            <a:spLocks noGrp="1" noChangeArrowheads="1"/>
          </p:cNvSpPr>
          <p:nvPr>
            <p:ph idx="1"/>
          </p:nvPr>
        </p:nvSpPr>
        <p:spPr>
          <a:xfrm>
            <a:off x="270934" y="1270000"/>
            <a:ext cx="9003068" cy="5198533"/>
          </a:xfrm>
        </p:spPr>
        <p:txBody>
          <a:bodyPr>
            <a:normAutofit lnSpcReduction="10000"/>
          </a:bodyPr>
          <a:lstStyle/>
          <a:p>
            <a:pPr lvl="1">
              <a:lnSpc>
                <a:spcPct val="90000"/>
              </a:lnSpc>
            </a:pPr>
            <a:r>
              <a:rPr lang="en-US" sz="3600" dirty="0"/>
              <a:t>Purpose to consider OCP and Zoning Bylaw amending bylaws</a:t>
            </a:r>
          </a:p>
          <a:p>
            <a:pPr lvl="1">
              <a:lnSpc>
                <a:spcPct val="90000"/>
              </a:lnSpc>
            </a:pPr>
            <a:r>
              <a:rPr lang="en-US" sz="3600" dirty="0"/>
              <a:t>Anyone who believes their interest in property is affected may speak</a:t>
            </a:r>
          </a:p>
          <a:p>
            <a:pPr lvl="1">
              <a:lnSpc>
                <a:spcPct val="90000"/>
              </a:lnSpc>
            </a:pPr>
            <a:r>
              <a:rPr lang="en-US" sz="3600" dirty="0"/>
              <a:t>No debating during a public hearing</a:t>
            </a:r>
          </a:p>
          <a:p>
            <a:pPr lvl="1">
              <a:lnSpc>
                <a:spcPct val="90000"/>
              </a:lnSpc>
            </a:pPr>
            <a:r>
              <a:rPr lang="en-US" sz="3600" dirty="0"/>
              <a:t>No representations to Council after public hearing is closed</a:t>
            </a:r>
          </a:p>
          <a:p>
            <a:pPr lvl="1">
              <a:lnSpc>
                <a:spcPct val="90000"/>
              </a:lnSpc>
            </a:pPr>
            <a:r>
              <a:rPr lang="en-US" sz="3600" dirty="0"/>
              <a:t>Chairing can be delegated to individual or committee – written or oral report</a:t>
            </a:r>
          </a:p>
          <a:p>
            <a:pPr lvl="1">
              <a:lnSpc>
                <a:spcPct val="90000"/>
              </a:lnSpc>
            </a:pPr>
            <a:endParaRPr lang="en-US" dirty="0"/>
          </a:p>
          <a:p>
            <a:pPr lvl="1">
              <a:lnSpc>
                <a:spcPct val="90000"/>
              </a:lnSpc>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dirty="0">
                <a:solidFill>
                  <a:schemeClr val="accent2"/>
                </a:solidFill>
              </a:rPr>
              <a:t> Meeting Procedures – In Conclusion…</a:t>
            </a:r>
          </a:p>
        </p:txBody>
      </p:sp>
      <p:sp>
        <p:nvSpPr>
          <p:cNvPr id="25603" name="Rectangle 3"/>
          <p:cNvSpPr>
            <a:spLocks noGrp="1" noChangeArrowheads="1"/>
          </p:cNvSpPr>
          <p:nvPr>
            <p:ph idx="1"/>
          </p:nvPr>
        </p:nvSpPr>
        <p:spPr>
          <a:xfrm>
            <a:off x="677333" y="1488613"/>
            <a:ext cx="8931887" cy="4174250"/>
          </a:xfrm>
        </p:spPr>
        <p:txBody>
          <a:bodyPr>
            <a:noAutofit/>
          </a:bodyPr>
          <a:lstStyle/>
          <a:p>
            <a:r>
              <a:rPr lang="en-US" sz="3600" dirty="0"/>
              <a:t>Degree of meeting formality varies greatly within the province</a:t>
            </a:r>
          </a:p>
          <a:p>
            <a:r>
              <a:rPr lang="en-US" sz="3600" dirty="0"/>
              <a:t>Play analogy – comedy or tragedy</a:t>
            </a:r>
          </a:p>
          <a:p>
            <a:r>
              <a:rPr lang="en-US" sz="3600" dirty="0"/>
              <a:t>Important to find a meeting style that suits your local government that balances procedural rules and getting things accomplished!</a:t>
            </a:r>
          </a:p>
        </p:txBody>
      </p:sp>
    </p:spTree>
    <p:extLst>
      <p:ext uri="{BB962C8B-B14F-4D97-AF65-F5344CB8AC3E}">
        <p14:creationId xmlns:p14="http://schemas.microsoft.com/office/powerpoint/2010/main" val="1647824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51815A3-CA30-4F04-846D-B97247AFFE03}"/>
              </a:ext>
            </a:extLst>
          </p:cNvPr>
          <p:cNvSpPr>
            <a:spLocks noGrp="1"/>
          </p:cNvSpPr>
          <p:nvPr>
            <p:ph type="title"/>
          </p:nvPr>
        </p:nvSpPr>
        <p:spPr>
          <a:xfrm>
            <a:off x="1710267" y="1032933"/>
            <a:ext cx="8873066" cy="4182534"/>
          </a:xfrm>
        </p:spPr>
        <p:txBody>
          <a:bodyPr>
            <a:normAutofit fontScale="90000"/>
          </a:bodyPr>
          <a:lstStyle/>
          <a:p>
            <a:r>
              <a:rPr lang="en-US" sz="6000" dirty="0">
                <a:solidFill>
                  <a:schemeClr val="accent2"/>
                </a:solidFill>
              </a:rPr>
              <a:t>Frank’s Facts:</a:t>
            </a:r>
            <a:br>
              <a:rPr lang="en-US" sz="6000" dirty="0">
                <a:solidFill>
                  <a:schemeClr val="accent2"/>
                </a:solidFill>
              </a:rPr>
            </a:br>
            <a:r>
              <a:rPr lang="en-US" sz="6000" dirty="0">
                <a:solidFill>
                  <a:schemeClr val="tx1"/>
                </a:solidFill>
              </a:rPr>
              <a:t>1. Focus on outcomes</a:t>
            </a:r>
            <a:br>
              <a:rPr lang="en-US" sz="6000" dirty="0">
                <a:solidFill>
                  <a:schemeClr val="tx1"/>
                </a:solidFill>
              </a:rPr>
            </a:br>
            <a:r>
              <a:rPr lang="en-US" sz="6000" dirty="0">
                <a:solidFill>
                  <a:schemeClr val="tx1"/>
                </a:solidFill>
              </a:rPr>
              <a:t>2. 3 big points only!</a:t>
            </a:r>
            <a:br>
              <a:rPr lang="en-US" sz="6000" dirty="0">
                <a:solidFill>
                  <a:schemeClr val="tx1"/>
                </a:solidFill>
              </a:rPr>
            </a:br>
            <a:r>
              <a:rPr lang="en-US" sz="6000" dirty="0">
                <a:solidFill>
                  <a:schemeClr val="tx1"/>
                </a:solidFill>
              </a:rPr>
              <a:t>3. SQ – park the rage</a:t>
            </a:r>
            <a:br>
              <a:rPr lang="en-US" dirty="0"/>
            </a:br>
            <a:endParaRPr lang="en-US" dirty="0"/>
          </a:p>
        </p:txBody>
      </p:sp>
      <p:sp>
        <p:nvSpPr>
          <p:cNvPr id="7" name="Text Placeholder 6">
            <a:extLst>
              <a:ext uri="{FF2B5EF4-FFF2-40B4-BE49-F238E27FC236}">
                <a16:creationId xmlns:a16="http://schemas.microsoft.com/office/drawing/2014/main" id="{80F0150A-BFEF-40AA-894F-821A5DD748C7}"/>
              </a:ext>
            </a:extLst>
          </p:cNvPr>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1AFEE7F1-B3F0-4D0C-BFF6-21223E660966}"/>
              </a:ext>
            </a:extLst>
          </p:cNvPr>
          <p:cNvSpPr>
            <a:spLocks noGrp="1"/>
          </p:cNvSpPr>
          <p:nvPr>
            <p:ph type="sldNum" sz="quarter" idx="12"/>
          </p:nvPr>
        </p:nvSpPr>
        <p:spPr/>
        <p:txBody>
          <a:bodyPr/>
          <a:lstStyle/>
          <a:p>
            <a:fld id="{E5872F82-701A-4114-8BBA-46322B5A8FAA}" type="slidenum">
              <a:rPr lang="en-US" smtClean="0"/>
              <a:t>14</a:t>
            </a:fld>
            <a:endParaRPr lang="en-US" dirty="0"/>
          </a:p>
        </p:txBody>
      </p:sp>
    </p:spTree>
    <p:extLst>
      <p:ext uri="{BB962C8B-B14F-4D97-AF65-F5344CB8AC3E}">
        <p14:creationId xmlns:p14="http://schemas.microsoft.com/office/powerpoint/2010/main" val="50807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51815A3-CA30-4F04-846D-B97247AFFE03}"/>
              </a:ext>
            </a:extLst>
          </p:cNvPr>
          <p:cNvSpPr>
            <a:spLocks noGrp="1"/>
          </p:cNvSpPr>
          <p:nvPr>
            <p:ph type="title"/>
          </p:nvPr>
        </p:nvSpPr>
        <p:spPr>
          <a:xfrm>
            <a:off x="2114249" y="1286359"/>
            <a:ext cx="8596668" cy="3241089"/>
          </a:xfrm>
        </p:spPr>
        <p:txBody>
          <a:bodyPr>
            <a:normAutofit/>
          </a:bodyPr>
          <a:lstStyle/>
          <a:p>
            <a:r>
              <a:rPr lang="en-US" sz="4800" dirty="0">
                <a:solidFill>
                  <a:schemeClr val="accent2"/>
                </a:solidFill>
              </a:rPr>
              <a:t>Myth Busting:</a:t>
            </a:r>
            <a:br>
              <a:rPr lang="en-US" sz="4800" dirty="0">
                <a:solidFill>
                  <a:schemeClr val="accent2"/>
                </a:solidFill>
              </a:rPr>
            </a:br>
            <a:r>
              <a:rPr lang="en-US" sz="4800" dirty="0">
                <a:solidFill>
                  <a:schemeClr val="accent2"/>
                </a:solidFill>
              </a:rPr>
              <a:t>	Pause for Thought</a:t>
            </a:r>
            <a:br>
              <a:rPr lang="en-US" dirty="0"/>
            </a:br>
            <a:endParaRPr lang="en-US" dirty="0"/>
          </a:p>
        </p:txBody>
      </p:sp>
      <p:sp>
        <p:nvSpPr>
          <p:cNvPr id="7" name="Text Placeholder 6">
            <a:extLst>
              <a:ext uri="{FF2B5EF4-FFF2-40B4-BE49-F238E27FC236}">
                <a16:creationId xmlns:a16="http://schemas.microsoft.com/office/drawing/2014/main" id="{80F0150A-BFEF-40AA-894F-821A5DD748C7}"/>
              </a:ext>
            </a:extLst>
          </p:cNvPr>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1AFEE7F1-B3F0-4D0C-BFF6-21223E660966}"/>
              </a:ext>
            </a:extLst>
          </p:cNvPr>
          <p:cNvSpPr>
            <a:spLocks noGrp="1"/>
          </p:cNvSpPr>
          <p:nvPr>
            <p:ph type="sldNum" sz="quarter" idx="12"/>
          </p:nvPr>
        </p:nvSpPr>
        <p:spPr/>
        <p:txBody>
          <a:bodyPr/>
          <a:lstStyle/>
          <a:p>
            <a:fld id="{E5872F82-701A-4114-8BBA-46322B5A8FAA}" type="slidenum">
              <a:rPr lang="en-US" smtClean="0"/>
              <a:t>15</a:t>
            </a:fld>
            <a:endParaRPr lang="en-US" dirty="0"/>
          </a:p>
        </p:txBody>
      </p:sp>
    </p:spTree>
    <p:extLst>
      <p:ext uri="{BB962C8B-B14F-4D97-AF65-F5344CB8AC3E}">
        <p14:creationId xmlns:p14="http://schemas.microsoft.com/office/powerpoint/2010/main" val="1238086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59476"/>
            <a:ext cx="8596668" cy="1320800"/>
          </a:xfrm>
        </p:spPr>
        <p:txBody>
          <a:bodyPr/>
          <a:lstStyle/>
          <a:p>
            <a:r>
              <a:rPr lang="en-US" b="1" dirty="0">
                <a:solidFill>
                  <a:srgbClr val="0070C0"/>
                </a:solidFill>
              </a:rPr>
              <a:t>Eli Mina’s Myth Busting </a:t>
            </a:r>
            <a:endParaRPr lang="en-CA" b="1" dirty="0">
              <a:solidFill>
                <a:srgbClr val="0070C0"/>
              </a:solidFill>
            </a:endParaRPr>
          </a:p>
        </p:txBody>
      </p:sp>
      <p:sp>
        <p:nvSpPr>
          <p:cNvPr id="3" name="Content Placeholder 2"/>
          <p:cNvSpPr>
            <a:spLocks noGrp="1"/>
          </p:cNvSpPr>
          <p:nvPr>
            <p:ph idx="1"/>
          </p:nvPr>
        </p:nvSpPr>
        <p:spPr>
          <a:xfrm>
            <a:off x="353870" y="958618"/>
            <a:ext cx="8920132" cy="4418248"/>
          </a:xfrm>
        </p:spPr>
        <p:txBody>
          <a:bodyPr>
            <a:normAutofit fontScale="25000" lnSpcReduction="20000"/>
          </a:bodyPr>
          <a:lstStyle/>
          <a:p>
            <a:pPr>
              <a:lnSpc>
                <a:spcPct val="150000"/>
              </a:lnSpc>
              <a:buNone/>
            </a:pPr>
            <a:br>
              <a:rPr lang="en-CA" dirty="0"/>
            </a:br>
            <a:r>
              <a:rPr lang="en-CA" sz="12800" b="1" dirty="0">
                <a:solidFill>
                  <a:srgbClr val="FF0000"/>
                </a:solidFill>
              </a:rPr>
              <a:t>Myth</a:t>
            </a:r>
            <a:r>
              <a:rPr lang="en-CA" sz="12800" dirty="0">
                <a:solidFill>
                  <a:srgbClr val="002060"/>
                </a:solidFill>
              </a:rPr>
              <a:t>:</a:t>
            </a:r>
            <a:r>
              <a:rPr lang="en-CA" sz="9800" dirty="0">
                <a:solidFill>
                  <a:srgbClr val="002060"/>
                </a:solidFill>
              </a:rPr>
              <a:t> </a:t>
            </a:r>
            <a:r>
              <a:rPr lang="en-CA" sz="14400" dirty="0">
                <a:solidFill>
                  <a:srgbClr val="002060"/>
                </a:solidFill>
              </a:rPr>
              <a:t>All local governments operate in exactly the same way. </a:t>
            </a:r>
            <a:r>
              <a:rPr lang="en-CA" sz="9800" dirty="0">
                <a:solidFill>
                  <a:srgbClr val="002060"/>
                </a:solidFill>
              </a:rPr>
              <a:t>  </a:t>
            </a:r>
            <a:br>
              <a:rPr lang="en-CA" sz="9800" dirty="0">
                <a:solidFill>
                  <a:srgbClr val="002060"/>
                </a:solidFill>
              </a:rPr>
            </a:br>
            <a:r>
              <a:rPr lang="en-CA" sz="12800" b="1" dirty="0">
                <a:solidFill>
                  <a:srgbClr val="00B050"/>
                </a:solidFill>
              </a:rPr>
              <a:t>Truth</a:t>
            </a:r>
            <a:r>
              <a:rPr lang="en-CA" sz="12800" dirty="0">
                <a:solidFill>
                  <a:srgbClr val="002060"/>
                </a:solidFill>
              </a:rPr>
              <a:t>:</a:t>
            </a:r>
            <a:r>
              <a:rPr lang="en-CA" sz="9800" dirty="0">
                <a:solidFill>
                  <a:srgbClr val="002060"/>
                </a:solidFill>
              </a:rPr>
              <a:t> </a:t>
            </a:r>
            <a:r>
              <a:rPr lang="en-CA" sz="14400" dirty="0">
                <a:solidFill>
                  <a:srgbClr val="002060"/>
                </a:solidFill>
              </a:rPr>
              <a:t>All local governments must abide by the same set of legislative rules.  However, the precise manner in which the local governments operate can differ greatly.  </a:t>
            </a:r>
            <a:br>
              <a:rPr lang="en-CA" sz="14400" dirty="0">
                <a:solidFill>
                  <a:srgbClr val="002060"/>
                </a:solidFill>
              </a:rPr>
            </a:br>
            <a:br>
              <a:rPr lang="en-CA" sz="98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extLst>
      <p:ext uri="{BB962C8B-B14F-4D97-AF65-F5344CB8AC3E}">
        <p14:creationId xmlns:p14="http://schemas.microsoft.com/office/powerpoint/2010/main" val="35809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066" y="559476"/>
            <a:ext cx="8596668" cy="1320800"/>
          </a:xfrm>
        </p:spPr>
        <p:txBody>
          <a:bodyPr/>
          <a:lstStyle/>
          <a:p>
            <a:r>
              <a:rPr lang="en-US" b="1" dirty="0">
                <a:solidFill>
                  <a:srgbClr val="0070C0"/>
                </a:solidFill>
              </a:rPr>
              <a:t>Myth Busting </a:t>
            </a:r>
            <a:endParaRPr lang="en-CA" b="1" dirty="0">
              <a:solidFill>
                <a:srgbClr val="0070C0"/>
              </a:solidFill>
            </a:endParaRPr>
          </a:p>
        </p:txBody>
      </p:sp>
      <p:sp>
        <p:nvSpPr>
          <p:cNvPr id="3" name="Content Placeholder 2"/>
          <p:cNvSpPr>
            <a:spLocks noGrp="1"/>
          </p:cNvSpPr>
          <p:nvPr>
            <p:ph idx="1"/>
          </p:nvPr>
        </p:nvSpPr>
        <p:spPr>
          <a:xfrm>
            <a:off x="515602" y="984744"/>
            <a:ext cx="8920132" cy="4418248"/>
          </a:xfrm>
        </p:spPr>
        <p:txBody>
          <a:bodyPr>
            <a:normAutofit fontScale="25000" lnSpcReduction="20000"/>
          </a:bodyPr>
          <a:lstStyle/>
          <a:p>
            <a:pPr>
              <a:lnSpc>
                <a:spcPct val="150000"/>
              </a:lnSpc>
              <a:buNone/>
            </a:pPr>
            <a:br>
              <a:rPr lang="en-CA" dirty="0"/>
            </a:br>
            <a:r>
              <a:rPr lang="en-CA" sz="12800" b="1" dirty="0">
                <a:solidFill>
                  <a:srgbClr val="FF0000"/>
                </a:solidFill>
              </a:rPr>
              <a:t>Myth</a:t>
            </a:r>
            <a:r>
              <a:rPr lang="en-CA" sz="12800" dirty="0">
                <a:solidFill>
                  <a:srgbClr val="002060"/>
                </a:solidFill>
              </a:rPr>
              <a:t>:</a:t>
            </a:r>
            <a:r>
              <a:rPr lang="en-CA" sz="9800" dirty="0">
                <a:solidFill>
                  <a:srgbClr val="002060"/>
                </a:solidFill>
              </a:rPr>
              <a:t> </a:t>
            </a:r>
            <a:r>
              <a:rPr lang="en-CA" sz="14400" dirty="0">
                <a:solidFill>
                  <a:srgbClr val="002060"/>
                </a:solidFill>
              </a:rPr>
              <a:t>The mover of a motion owns it in perpetuity. </a:t>
            </a:r>
          </a:p>
          <a:p>
            <a:pPr>
              <a:lnSpc>
                <a:spcPct val="150000"/>
              </a:lnSpc>
              <a:buNone/>
            </a:pPr>
            <a:r>
              <a:rPr lang="en-CA" sz="11200" b="1" dirty="0">
                <a:solidFill>
                  <a:srgbClr val="00B050"/>
                </a:solidFill>
              </a:rPr>
              <a:t>	</a:t>
            </a:r>
            <a:r>
              <a:rPr lang="en-CA" sz="12800" b="1" dirty="0">
                <a:solidFill>
                  <a:srgbClr val="00B050"/>
                </a:solidFill>
              </a:rPr>
              <a:t>Truth</a:t>
            </a:r>
            <a:r>
              <a:rPr lang="en-CA" sz="12800" dirty="0">
                <a:solidFill>
                  <a:srgbClr val="002060"/>
                </a:solidFill>
              </a:rPr>
              <a:t>: </a:t>
            </a:r>
            <a:r>
              <a:rPr lang="en-CA" sz="14400" dirty="0">
                <a:solidFill>
                  <a:srgbClr val="002060"/>
                </a:solidFill>
              </a:rPr>
              <a:t>The mover stops owning a motion once debate begins. From then on, the group owns it, and the mover no longer has the right to unilaterally withdraw or amend the motion.  </a:t>
            </a:r>
            <a:br>
              <a:rPr lang="en-CA" sz="9800" dirty="0">
                <a:solidFill>
                  <a:srgbClr val="002060"/>
                </a:solidFill>
              </a:rPr>
            </a:br>
            <a:br>
              <a:rPr lang="en-CA" sz="98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extLst>
      <p:ext uri="{BB962C8B-B14F-4D97-AF65-F5344CB8AC3E}">
        <p14:creationId xmlns:p14="http://schemas.microsoft.com/office/powerpoint/2010/main" val="295974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Myth Busting </a:t>
            </a:r>
            <a:endParaRPr lang="en-CA" b="1" dirty="0">
              <a:solidFill>
                <a:srgbClr val="0070C0"/>
              </a:solidFill>
            </a:endParaRPr>
          </a:p>
        </p:txBody>
      </p:sp>
      <p:sp>
        <p:nvSpPr>
          <p:cNvPr id="3" name="Content Placeholder 2"/>
          <p:cNvSpPr>
            <a:spLocks noGrp="1"/>
          </p:cNvSpPr>
          <p:nvPr>
            <p:ph idx="1"/>
          </p:nvPr>
        </p:nvSpPr>
        <p:spPr>
          <a:xfrm>
            <a:off x="515602" y="1270000"/>
            <a:ext cx="8920132" cy="4418248"/>
          </a:xfrm>
        </p:spPr>
        <p:txBody>
          <a:bodyPr>
            <a:normAutofit fontScale="25000" lnSpcReduction="20000"/>
          </a:bodyPr>
          <a:lstStyle/>
          <a:p>
            <a:pPr>
              <a:lnSpc>
                <a:spcPct val="150000"/>
              </a:lnSpc>
              <a:buNone/>
            </a:pPr>
            <a:br>
              <a:rPr lang="en-CA" dirty="0"/>
            </a:br>
            <a:r>
              <a:rPr lang="en-CA" sz="12800" b="1" dirty="0">
                <a:solidFill>
                  <a:srgbClr val="FF0000"/>
                </a:solidFill>
              </a:rPr>
              <a:t>Myth</a:t>
            </a:r>
            <a:r>
              <a:rPr lang="en-CA" sz="9800" dirty="0">
                <a:solidFill>
                  <a:srgbClr val="002060"/>
                </a:solidFill>
              </a:rPr>
              <a:t>: </a:t>
            </a:r>
            <a:r>
              <a:rPr lang="en-CA" sz="14400" dirty="0">
                <a:solidFill>
                  <a:srgbClr val="002060"/>
                </a:solidFill>
              </a:rPr>
              <a:t>A person must support a motion in order to second it. </a:t>
            </a:r>
          </a:p>
          <a:p>
            <a:pPr>
              <a:lnSpc>
                <a:spcPct val="150000"/>
              </a:lnSpc>
              <a:buNone/>
            </a:pPr>
            <a:r>
              <a:rPr lang="en-CA" sz="11200" b="1" dirty="0">
                <a:solidFill>
                  <a:srgbClr val="00B050"/>
                </a:solidFill>
              </a:rPr>
              <a:t>	</a:t>
            </a:r>
            <a:r>
              <a:rPr lang="en-CA" sz="12800" b="1" dirty="0">
                <a:solidFill>
                  <a:srgbClr val="00B050"/>
                </a:solidFill>
              </a:rPr>
              <a:t>Truth</a:t>
            </a:r>
            <a:r>
              <a:rPr lang="en-CA" sz="12800" dirty="0">
                <a:solidFill>
                  <a:srgbClr val="002060"/>
                </a:solidFill>
              </a:rPr>
              <a:t>:</a:t>
            </a:r>
            <a:r>
              <a:rPr lang="en-CA" sz="9800" dirty="0">
                <a:solidFill>
                  <a:srgbClr val="002060"/>
                </a:solidFill>
              </a:rPr>
              <a:t> </a:t>
            </a:r>
            <a:r>
              <a:rPr lang="en-CA" sz="14400" dirty="0">
                <a:solidFill>
                  <a:srgbClr val="002060"/>
                </a:solidFill>
              </a:rPr>
              <a:t>By seconding a motion, a person indicates that the motion should be debated and not that he or she favours it.</a:t>
            </a:r>
            <a:br>
              <a:rPr lang="en-CA" sz="144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extLst>
      <p:ext uri="{BB962C8B-B14F-4D97-AF65-F5344CB8AC3E}">
        <p14:creationId xmlns:p14="http://schemas.microsoft.com/office/powerpoint/2010/main" val="241864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066" y="870266"/>
            <a:ext cx="8596668" cy="1320800"/>
          </a:xfrm>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515602" y="1530666"/>
            <a:ext cx="8920132" cy="4205064"/>
          </a:xfrm>
        </p:spPr>
        <p:txBody>
          <a:bodyPr>
            <a:normAutofit fontScale="25000" lnSpcReduction="20000"/>
          </a:bodyPr>
          <a:lstStyle/>
          <a:p>
            <a:pPr>
              <a:lnSpc>
                <a:spcPct val="150000"/>
              </a:lnSpc>
              <a:buNone/>
            </a:pPr>
            <a:br>
              <a:rPr lang="en-CA" dirty="0"/>
            </a:br>
            <a:r>
              <a:rPr lang="en-CA" sz="12800" b="1" dirty="0">
                <a:solidFill>
                  <a:srgbClr val="FF0000"/>
                </a:solidFill>
              </a:rPr>
              <a:t>Myth</a:t>
            </a:r>
            <a:r>
              <a:rPr lang="en-CA" sz="9800" dirty="0">
                <a:solidFill>
                  <a:srgbClr val="002060"/>
                </a:solidFill>
              </a:rPr>
              <a:t>: </a:t>
            </a:r>
            <a:r>
              <a:rPr lang="en-CA" sz="14400" dirty="0">
                <a:solidFill>
                  <a:srgbClr val="002060"/>
                </a:solidFill>
              </a:rPr>
              <a:t>Changing your mind is a sign of weakness and a lack of integrity.</a:t>
            </a:r>
            <a:br>
              <a:rPr lang="en-CA" sz="9800" dirty="0">
                <a:solidFill>
                  <a:srgbClr val="002060"/>
                </a:solidFill>
              </a:rPr>
            </a:br>
            <a:r>
              <a:rPr lang="en-CA" sz="12800" b="1" dirty="0">
                <a:solidFill>
                  <a:srgbClr val="00B050"/>
                </a:solidFill>
              </a:rPr>
              <a:t>Truth</a:t>
            </a:r>
            <a:r>
              <a:rPr lang="en-CA" sz="12800" dirty="0">
                <a:solidFill>
                  <a:srgbClr val="002060"/>
                </a:solidFill>
              </a:rPr>
              <a:t>:</a:t>
            </a:r>
            <a:r>
              <a:rPr lang="en-CA" sz="9800" dirty="0">
                <a:solidFill>
                  <a:srgbClr val="002060"/>
                </a:solidFill>
              </a:rPr>
              <a:t> </a:t>
            </a:r>
            <a:r>
              <a:rPr lang="en-CA" sz="14400" dirty="0">
                <a:solidFill>
                  <a:srgbClr val="002060"/>
                </a:solidFill>
              </a:rPr>
              <a:t>Members must come to meetings with open minds (not necessarily ‘empty minds’). </a:t>
            </a:r>
            <a:br>
              <a:rPr lang="en-CA" sz="14400" dirty="0">
                <a:solidFill>
                  <a:srgbClr val="002060"/>
                </a:solidFill>
              </a:rPr>
            </a:br>
            <a:br>
              <a:rPr lang="en-CA" sz="98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extLst>
      <p:ext uri="{BB962C8B-B14F-4D97-AF65-F5344CB8AC3E}">
        <p14:creationId xmlns:p14="http://schemas.microsoft.com/office/powerpoint/2010/main" val="23637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894C63-F038-4FE4-A1EF-2BE92FB58582}"/>
              </a:ext>
            </a:extLst>
          </p:cNvPr>
          <p:cNvSpPr>
            <a:spLocks noGrp="1"/>
          </p:cNvSpPr>
          <p:nvPr>
            <p:ph idx="1"/>
          </p:nvPr>
        </p:nvSpPr>
        <p:spPr>
          <a:xfrm>
            <a:off x="762694" y="518384"/>
            <a:ext cx="6077058" cy="5812763"/>
          </a:xfrm>
        </p:spPr>
        <p:txBody>
          <a:bodyPr anchor="ctr">
            <a:normAutofit/>
          </a:bodyPr>
          <a:lstStyle/>
          <a:p>
            <a:r>
              <a:rPr lang="en-US" sz="4800" dirty="0"/>
              <a:t>Meeting Procedures</a:t>
            </a:r>
          </a:p>
          <a:p>
            <a:r>
              <a:rPr lang="en-US" sz="4800" dirty="0"/>
              <a:t>Frank’s Facts</a:t>
            </a:r>
          </a:p>
          <a:p>
            <a:r>
              <a:rPr lang="en-US" sz="4800" dirty="0"/>
              <a:t>Myth Busting</a:t>
            </a:r>
          </a:p>
          <a:p>
            <a:r>
              <a:rPr lang="en-US" sz="4800" dirty="0"/>
              <a:t>Q &amp; A </a:t>
            </a:r>
          </a:p>
          <a:p>
            <a:pPr marL="0" indent="0">
              <a:buNone/>
            </a:pPr>
            <a:endParaRPr lang="en-US" sz="1200" dirty="0"/>
          </a:p>
        </p:txBody>
      </p:sp>
      <p:sp>
        <p:nvSpPr>
          <p:cNvPr id="12" name="Rectangle 11">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4" name="Straight Connector 13">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9FE1038D-BCB6-43B2-ACE3-619269EEFCD1}"/>
              </a:ext>
            </a:extLst>
          </p:cNvPr>
          <p:cNvSpPr>
            <a:spLocks noGrp="1"/>
          </p:cNvSpPr>
          <p:nvPr>
            <p:ph type="sldNum" sz="quarter" idx="12"/>
          </p:nvPr>
        </p:nvSpPr>
        <p:spPr>
          <a:xfrm>
            <a:off x="8590663" y="6041362"/>
            <a:ext cx="683339" cy="365125"/>
          </a:xfrm>
        </p:spPr>
        <p:txBody>
          <a:bodyPr>
            <a:normAutofit/>
          </a:bodyPr>
          <a:lstStyle/>
          <a:p>
            <a:pPr>
              <a:spcAft>
                <a:spcPts val="600"/>
              </a:spcAft>
            </a:pPr>
            <a:fld id="{E5872F82-701A-4114-8BBA-46322B5A8FAA}" type="slidenum">
              <a:rPr lang="en-US" smtClean="0"/>
              <a:pPr>
                <a:spcAft>
                  <a:spcPts val="600"/>
                </a:spcAft>
              </a:pPr>
              <a:t>2</a:t>
            </a:fld>
            <a:endParaRPr lang="en-US" dirty="0"/>
          </a:p>
        </p:txBody>
      </p:sp>
      <p:sp>
        <p:nvSpPr>
          <p:cNvPr id="2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ED8FD5-F23D-4CE6-BDF4-D2A73F2294C0}"/>
              </a:ext>
            </a:extLst>
          </p:cNvPr>
          <p:cNvSpPr>
            <a:spLocks noGrp="1"/>
          </p:cNvSpPr>
          <p:nvPr>
            <p:ph type="title"/>
          </p:nvPr>
        </p:nvSpPr>
        <p:spPr>
          <a:xfrm>
            <a:off x="7650297" y="872067"/>
            <a:ext cx="3371742" cy="4351866"/>
          </a:xfrm>
        </p:spPr>
        <p:txBody>
          <a:bodyPr anchor="ctr">
            <a:normAutofit/>
          </a:bodyPr>
          <a:lstStyle/>
          <a:p>
            <a:r>
              <a:rPr lang="en-US" sz="5400" dirty="0">
                <a:solidFill>
                  <a:schemeClr val="bg1"/>
                </a:solidFill>
              </a:rPr>
              <a:t>Agenda</a:t>
            </a:r>
          </a:p>
        </p:txBody>
      </p:sp>
    </p:spTree>
    <p:extLst>
      <p:ext uri="{BB962C8B-B14F-4D97-AF65-F5344CB8AC3E}">
        <p14:creationId xmlns:p14="http://schemas.microsoft.com/office/powerpoint/2010/main" val="2386624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897" y="694668"/>
            <a:ext cx="8596668" cy="1320800"/>
          </a:xfrm>
        </p:spPr>
        <p:txBody>
          <a:bodyPr/>
          <a:lstStyle/>
          <a:p>
            <a:r>
              <a:rPr lang="en-US" b="1" dirty="0">
                <a:solidFill>
                  <a:srgbClr val="0070C0"/>
                </a:solidFill>
              </a:rPr>
              <a:t>Eli Mina - Fundamental Principle</a:t>
            </a:r>
            <a:endParaRPr lang="en-CA" b="1" dirty="0">
              <a:solidFill>
                <a:srgbClr val="0070C0"/>
              </a:solidFill>
            </a:endParaRPr>
          </a:p>
        </p:txBody>
      </p:sp>
      <p:sp>
        <p:nvSpPr>
          <p:cNvPr id="3" name="Content Placeholder 2"/>
          <p:cNvSpPr>
            <a:spLocks noGrp="1"/>
          </p:cNvSpPr>
          <p:nvPr>
            <p:ph idx="1"/>
          </p:nvPr>
        </p:nvSpPr>
        <p:spPr>
          <a:xfrm>
            <a:off x="677334" y="1556792"/>
            <a:ext cx="9399794" cy="4205064"/>
          </a:xfrm>
        </p:spPr>
        <p:txBody>
          <a:bodyPr>
            <a:normAutofit fontScale="62500" lnSpcReduction="20000"/>
          </a:bodyPr>
          <a:lstStyle/>
          <a:p>
            <a:pPr>
              <a:lnSpc>
                <a:spcPct val="150000"/>
              </a:lnSpc>
              <a:buNone/>
            </a:pPr>
            <a:br>
              <a:rPr lang="en-CA" dirty="0"/>
            </a:br>
            <a:r>
              <a:rPr lang="en-CA" sz="6400" dirty="0">
                <a:solidFill>
                  <a:srgbClr val="002060"/>
                </a:solidFill>
              </a:rPr>
              <a:t>It is important that all Elected Members cast thoughtful, judicious, balanced, and fully informed votes.</a:t>
            </a:r>
            <a:br>
              <a:rPr lang="en-CA" sz="6400" dirty="0">
                <a:solidFill>
                  <a:srgbClr val="002060"/>
                </a:solidFill>
              </a:rPr>
            </a:br>
            <a:endParaRPr lang="en-CA" sz="6400"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837" y="694668"/>
            <a:ext cx="8596668" cy="1320800"/>
          </a:xfrm>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781837" y="1556792"/>
            <a:ext cx="9013438" cy="4205064"/>
          </a:xfrm>
        </p:spPr>
        <p:txBody>
          <a:bodyPr>
            <a:normAutofit fontScale="25000" lnSpcReduction="20000"/>
          </a:bodyPr>
          <a:lstStyle/>
          <a:p>
            <a:pPr>
              <a:lnSpc>
                <a:spcPct val="150000"/>
              </a:lnSpc>
              <a:buNone/>
            </a:pPr>
            <a:br>
              <a:rPr lang="en-CA" dirty="0"/>
            </a:br>
            <a:br>
              <a:rPr lang="en-CA" dirty="0">
                <a:solidFill>
                  <a:srgbClr val="002060"/>
                </a:solidFill>
              </a:rPr>
            </a:br>
            <a:r>
              <a:rPr lang="en-CA" sz="12800" b="1" dirty="0">
                <a:solidFill>
                  <a:srgbClr val="FF0000"/>
                </a:solidFill>
              </a:rPr>
              <a:t>Myth</a:t>
            </a:r>
            <a:r>
              <a:rPr lang="en-CA" sz="9800" dirty="0">
                <a:solidFill>
                  <a:srgbClr val="002060"/>
                </a:solidFill>
              </a:rPr>
              <a:t>: </a:t>
            </a:r>
            <a:r>
              <a:rPr lang="en-CA" sz="14400" dirty="0">
                <a:solidFill>
                  <a:srgbClr val="002060"/>
                </a:solidFill>
              </a:rPr>
              <a:t>Staff should only speak when invited to do so.</a:t>
            </a:r>
            <a:br>
              <a:rPr lang="en-CA" sz="14400" dirty="0">
                <a:solidFill>
                  <a:srgbClr val="002060"/>
                </a:solidFill>
              </a:rPr>
            </a:br>
            <a:r>
              <a:rPr lang="en-CA" sz="12800" b="1" dirty="0">
                <a:solidFill>
                  <a:srgbClr val="00B050"/>
                </a:solidFill>
              </a:rPr>
              <a:t>Truth</a:t>
            </a:r>
            <a:r>
              <a:rPr lang="en-CA" sz="12800" dirty="0">
                <a:solidFill>
                  <a:srgbClr val="002060"/>
                </a:solidFill>
              </a:rPr>
              <a:t>: </a:t>
            </a:r>
            <a:r>
              <a:rPr lang="en-CA" sz="14400" dirty="0">
                <a:solidFill>
                  <a:srgbClr val="002060"/>
                </a:solidFill>
              </a:rPr>
              <a:t>Without their timely input, risk and liability may rise. </a:t>
            </a:r>
            <a:br>
              <a:rPr lang="en-CA" sz="144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extLst>
      <p:ext uri="{BB962C8B-B14F-4D97-AF65-F5344CB8AC3E}">
        <p14:creationId xmlns:p14="http://schemas.microsoft.com/office/powerpoint/2010/main" val="4132560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403634" y="1530666"/>
            <a:ext cx="9144067" cy="4205064"/>
          </a:xfrm>
        </p:spPr>
        <p:txBody>
          <a:bodyPr>
            <a:normAutofit fontScale="25000" lnSpcReduction="20000"/>
          </a:bodyPr>
          <a:lstStyle/>
          <a:p>
            <a:pPr>
              <a:lnSpc>
                <a:spcPct val="150000"/>
              </a:lnSpc>
              <a:buNone/>
            </a:pPr>
            <a:br>
              <a:rPr lang="en-CA" dirty="0"/>
            </a:br>
            <a:br>
              <a:rPr lang="en-CA" dirty="0">
                <a:solidFill>
                  <a:srgbClr val="002060"/>
                </a:solidFill>
              </a:rPr>
            </a:br>
            <a:r>
              <a:rPr lang="en-CA" sz="12800" b="1" dirty="0">
                <a:solidFill>
                  <a:srgbClr val="FF0000"/>
                </a:solidFill>
              </a:rPr>
              <a:t>Myth</a:t>
            </a:r>
            <a:r>
              <a:rPr lang="en-CA" sz="14400" dirty="0">
                <a:solidFill>
                  <a:srgbClr val="002060"/>
                </a:solidFill>
              </a:rPr>
              <a:t>: It is perfectly fine to research an issue on the internet and bring your new found knowledge to a meeting.</a:t>
            </a:r>
            <a:br>
              <a:rPr lang="en-CA" sz="14400" dirty="0">
                <a:solidFill>
                  <a:srgbClr val="002060"/>
                </a:solidFill>
              </a:rPr>
            </a:br>
            <a:r>
              <a:rPr lang="en-CA" sz="12800" b="1" dirty="0">
                <a:solidFill>
                  <a:srgbClr val="00B050"/>
                </a:solidFill>
              </a:rPr>
              <a:t>Truth</a:t>
            </a:r>
            <a:r>
              <a:rPr lang="en-CA" sz="12800" dirty="0">
                <a:solidFill>
                  <a:srgbClr val="002060"/>
                </a:solidFill>
              </a:rPr>
              <a:t>: </a:t>
            </a:r>
            <a:r>
              <a:rPr lang="en-CA" sz="14400" dirty="0">
                <a:solidFill>
                  <a:srgbClr val="002060"/>
                </a:solidFill>
              </a:rPr>
              <a:t>What is the impact of this initiative? </a:t>
            </a:r>
            <a:br>
              <a:rPr lang="en-CA" sz="14400" dirty="0">
                <a:solidFill>
                  <a:srgbClr val="002060"/>
                </a:solidFill>
              </a:rPr>
            </a:br>
            <a:br>
              <a:rPr lang="en-CA" sz="98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494454" y="1530666"/>
            <a:ext cx="9399794" cy="4205064"/>
          </a:xfrm>
        </p:spPr>
        <p:txBody>
          <a:bodyPr>
            <a:normAutofit fontScale="25000" lnSpcReduction="20000"/>
          </a:bodyPr>
          <a:lstStyle/>
          <a:p>
            <a:pPr>
              <a:lnSpc>
                <a:spcPct val="150000"/>
              </a:lnSpc>
              <a:buNone/>
            </a:pPr>
            <a:br>
              <a:rPr lang="en-CA" dirty="0"/>
            </a:br>
            <a:br>
              <a:rPr lang="en-CA" dirty="0">
                <a:solidFill>
                  <a:srgbClr val="002060"/>
                </a:solidFill>
              </a:rPr>
            </a:br>
            <a:r>
              <a:rPr lang="en-CA" sz="12800" b="1" dirty="0">
                <a:solidFill>
                  <a:srgbClr val="FF0000"/>
                </a:solidFill>
              </a:rPr>
              <a:t>Myth</a:t>
            </a:r>
            <a:r>
              <a:rPr lang="en-CA" sz="9800" dirty="0">
                <a:solidFill>
                  <a:srgbClr val="002060"/>
                </a:solidFill>
              </a:rPr>
              <a:t>: </a:t>
            </a:r>
            <a:r>
              <a:rPr lang="en-CA" sz="14400" dirty="0">
                <a:solidFill>
                  <a:srgbClr val="002060"/>
                </a:solidFill>
              </a:rPr>
              <a:t>It is perfectly acceptable to email or text or post social media entries at a meeting.  After all, everybody does it... </a:t>
            </a:r>
            <a:br>
              <a:rPr lang="en-CA" sz="12800" dirty="0">
                <a:solidFill>
                  <a:srgbClr val="002060"/>
                </a:solidFill>
              </a:rPr>
            </a:br>
            <a:r>
              <a:rPr lang="en-CA" sz="12800" b="1" dirty="0">
                <a:solidFill>
                  <a:srgbClr val="00B050"/>
                </a:solidFill>
              </a:rPr>
              <a:t>Truth</a:t>
            </a:r>
            <a:r>
              <a:rPr lang="en-CA" sz="12800" dirty="0">
                <a:solidFill>
                  <a:srgbClr val="002060"/>
                </a:solidFill>
              </a:rPr>
              <a:t>:</a:t>
            </a:r>
            <a:r>
              <a:rPr lang="en-CA" sz="9800" dirty="0">
                <a:solidFill>
                  <a:srgbClr val="002060"/>
                </a:solidFill>
              </a:rPr>
              <a:t> </a:t>
            </a:r>
            <a:r>
              <a:rPr lang="en-CA" sz="14400" dirty="0">
                <a:solidFill>
                  <a:srgbClr val="002060"/>
                </a:solidFill>
              </a:rPr>
              <a:t>Distracted decision making has consequences. </a:t>
            </a: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472684" y="1326468"/>
            <a:ext cx="8845487" cy="4205064"/>
          </a:xfrm>
        </p:spPr>
        <p:txBody>
          <a:bodyPr>
            <a:normAutofit fontScale="25000" lnSpcReduction="20000"/>
          </a:bodyPr>
          <a:lstStyle/>
          <a:p>
            <a:pPr>
              <a:lnSpc>
                <a:spcPct val="150000"/>
              </a:lnSpc>
              <a:buNone/>
            </a:pPr>
            <a:br>
              <a:rPr lang="en-CA" dirty="0"/>
            </a:br>
            <a:br>
              <a:rPr lang="en-CA" dirty="0">
                <a:solidFill>
                  <a:srgbClr val="002060"/>
                </a:solidFill>
              </a:rPr>
            </a:br>
            <a:r>
              <a:rPr lang="en-CA" sz="12800" b="1" dirty="0">
                <a:solidFill>
                  <a:srgbClr val="FF0000"/>
                </a:solidFill>
              </a:rPr>
              <a:t>Myth</a:t>
            </a:r>
            <a:r>
              <a:rPr lang="en-CA" sz="12800" dirty="0">
                <a:solidFill>
                  <a:srgbClr val="002060"/>
                </a:solidFill>
              </a:rPr>
              <a:t>: </a:t>
            </a:r>
            <a:r>
              <a:rPr lang="en-CA" sz="14400" dirty="0">
                <a:solidFill>
                  <a:srgbClr val="002060"/>
                </a:solidFill>
              </a:rPr>
              <a:t>If the Chair wants to debate an issue, he or she must vacate the chair. </a:t>
            </a:r>
            <a:br>
              <a:rPr lang="en-CA" sz="14400" dirty="0">
                <a:solidFill>
                  <a:srgbClr val="002060"/>
                </a:solidFill>
              </a:rPr>
            </a:br>
            <a:r>
              <a:rPr lang="en-CA" sz="12800" b="1" dirty="0">
                <a:solidFill>
                  <a:srgbClr val="00B050"/>
                </a:solidFill>
              </a:rPr>
              <a:t>Truth</a:t>
            </a:r>
            <a:r>
              <a:rPr lang="en-CA" sz="12800" dirty="0">
                <a:solidFill>
                  <a:srgbClr val="002060"/>
                </a:solidFill>
              </a:rPr>
              <a:t>:</a:t>
            </a:r>
            <a:r>
              <a:rPr lang="en-CA" sz="14400" dirty="0">
                <a:solidFill>
                  <a:srgbClr val="002060"/>
                </a:solidFill>
              </a:rPr>
              <a:t> This only applies in large assemblies.</a:t>
            </a:r>
            <a:br>
              <a:rPr lang="en-CA" sz="14400" dirty="0">
                <a:solidFill>
                  <a:srgbClr val="002060"/>
                </a:solidFill>
              </a:rPr>
            </a:br>
            <a:br>
              <a:rPr lang="en-CA" sz="14400" dirty="0">
                <a:solidFill>
                  <a:srgbClr val="002060"/>
                </a:solidFill>
              </a:rPr>
            </a:br>
            <a:br>
              <a:rPr lang="en-CA" sz="9800" dirty="0">
                <a:solidFill>
                  <a:srgbClr val="002060"/>
                </a:solidFill>
              </a:rPr>
            </a:b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Eli Mina’s Myth Busting</a:t>
            </a:r>
            <a:endParaRPr lang="en-CA" b="1" dirty="0">
              <a:solidFill>
                <a:srgbClr val="0070C0"/>
              </a:solidFill>
            </a:endParaRPr>
          </a:p>
        </p:txBody>
      </p:sp>
      <p:sp>
        <p:nvSpPr>
          <p:cNvPr id="3" name="Content Placeholder 2"/>
          <p:cNvSpPr>
            <a:spLocks noGrp="1"/>
          </p:cNvSpPr>
          <p:nvPr>
            <p:ph idx="1"/>
          </p:nvPr>
        </p:nvSpPr>
        <p:spPr>
          <a:xfrm>
            <a:off x="422295" y="1326467"/>
            <a:ext cx="9348721" cy="4630195"/>
          </a:xfrm>
        </p:spPr>
        <p:txBody>
          <a:bodyPr>
            <a:normAutofit fontScale="25000" lnSpcReduction="20000"/>
          </a:bodyPr>
          <a:lstStyle/>
          <a:p>
            <a:pPr>
              <a:lnSpc>
                <a:spcPct val="150000"/>
              </a:lnSpc>
              <a:buNone/>
            </a:pPr>
            <a:br>
              <a:rPr lang="en-CA" dirty="0"/>
            </a:br>
            <a:br>
              <a:rPr lang="en-CA" dirty="0">
                <a:solidFill>
                  <a:srgbClr val="002060"/>
                </a:solidFill>
              </a:rPr>
            </a:br>
            <a:r>
              <a:rPr lang="en-CA" sz="12800" b="1" dirty="0">
                <a:solidFill>
                  <a:srgbClr val="FF0000"/>
                </a:solidFill>
              </a:rPr>
              <a:t>Myth</a:t>
            </a:r>
            <a:r>
              <a:rPr lang="en-CA" sz="9800" dirty="0">
                <a:solidFill>
                  <a:srgbClr val="002060"/>
                </a:solidFill>
              </a:rPr>
              <a:t>: </a:t>
            </a:r>
            <a:r>
              <a:rPr lang="en-CA" sz="14400" dirty="0">
                <a:solidFill>
                  <a:srgbClr val="002060"/>
                </a:solidFill>
              </a:rPr>
              <a:t>If a group is well represented in the public gallery, and its presenter is a respected civic leader, you’d better give it what it wants. </a:t>
            </a:r>
            <a:br>
              <a:rPr lang="en-CA" sz="12800" dirty="0">
                <a:solidFill>
                  <a:srgbClr val="002060"/>
                </a:solidFill>
              </a:rPr>
            </a:br>
            <a:r>
              <a:rPr lang="en-CA" sz="12800" b="1" dirty="0">
                <a:solidFill>
                  <a:srgbClr val="00B050"/>
                </a:solidFill>
              </a:rPr>
              <a:t>Truth</a:t>
            </a:r>
            <a:r>
              <a:rPr lang="en-CA" sz="12800" dirty="0">
                <a:solidFill>
                  <a:srgbClr val="002060"/>
                </a:solidFill>
              </a:rPr>
              <a:t>: </a:t>
            </a:r>
            <a:r>
              <a:rPr lang="en-CA" sz="14400" dirty="0">
                <a:solidFill>
                  <a:srgbClr val="002060"/>
                </a:solidFill>
              </a:rPr>
              <a:t>Are you being bullied?  Is valid input blocked? </a:t>
            </a:r>
            <a:br>
              <a:rPr lang="en-CA" sz="9800" dirty="0">
                <a:solidFill>
                  <a:srgbClr val="002060"/>
                </a:solidFill>
              </a:rPr>
            </a:br>
            <a:br>
              <a:rPr lang="en-CA" sz="9800" dirty="0">
                <a:solidFill>
                  <a:srgbClr val="002060"/>
                </a:solidFill>
              </a:rPr>
            </a:br>
            <a:endParaRPr lang="en-CA" sz="9800" dirty="0">
              <a:solidFill>
                <a:srgbClr val="002060"/>
              </a:solidFill>
            </a:endParaRPr>
          </a:p>
          <a:p>
            <a:pPr>
              <a:lnSpc>
                <a:spcPct val="150000"/>
              </a:lnSpc>
              <a:buNone/>
            </a:pPr>
            <a:br>
              <a:rPr lang="en-CA" sz="9800" dirty="0">
                <a:solidFill>
                  <a:srgbClr val="002060"/>
                </a:solidFill>
              </a:rPr>
            </a:br>
            <a:br>
              <a:rPr lang="en-CA" sz="9800" dirty="0">
                <a:solidFill>
                  <a:srgbClr val="002060"/>
                </a:solidFill>
              </a:rPr>
            </a:br>
            <a:br>
              <a:rPr lang="en-CA" dirty="0">
                <a:solidFill>
                  <a:srgbClr val="002060"/>
                </a:solidFill>
              </a:rPr>
            </a:br>
            <a:endParaRPr lang="en-CA" dirty="0">
              <a:solidFill>
                <a:srgbClr val="002060"/>
              </a:solidFill>
            </a:endParaRPr>
          </a:p>
        </p:txBody>
      </p:sp>
      <p:sp>
        <p:nvSpPr>
          <p:cNvPr id="4" name="Footer Placeholder 3"/>
          <p:cNvSpPr>
            <a:spLocks noGrp="1"/>
          </p:cNvSpPr>
          <p:nvPr>
            <p:ph type="ftr" sz="quarter" idx="11"/>
          </p:nvPr>
        </p:nvSpPr>
        <p:spPr>
          <a:xfrm>
            <a:off x="3575720" y="6165305"/>
            <a:ext cx="5544616" cy="556171"/>
          </a:xfrm>
        </p:spPr>
        <p:txBody>
          <a:bodyPr/>
          <a:lstStyle/>
          <a:p>
            <a:r>
              <a:rPr lang="sv-SE" sz="1600" dirty="0"/>
              <a:t>   </a:t>
            </a:r>
            <a:endParaRPr lang="en-CA" sz="16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5AFB369-4673-4727-A7CD-D86AFE0AE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6"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7" name="Straight Connector 16">
              <a:extLst>
                <a:ext uri="{FF2B5EF4-FFF2-40B4-BE49-F238E27FC236}">
                  <a16:creationId xmlns:a16="http://schemas.microsoft.com/office/drawing/2014/main" id="{47263F58-6EE6-45B3-9BF2-C0BD5D30A5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197CE03-EB81-4718-BEA1-C2D488961E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E110F09-1C81-4E73-B5E9-D857CD879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F0F78B34-9B26-4CA9-B8F0-B9638730F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1" name="Picture 10" descr="3D black question marks with one yellow question mark">
            <a:extLst>
              <a:ext uri="{FF2B5EF4-FFF2-40B4-BE49-F238E27FC236}">
                <a16:creationId xmlns:a16="http://schemas.microsoft.com/office/drawing/2014/main" id="{54567192-E705-1B05-9B05-B36283981071}"/>
              </a:ext>
            </a:extLst>
          </p:cNvPr>
          <p:cNvPicPr>
            <a:picLocks noChangeAspect="1"/>
          </p:cNvPicPr>
          <p:nvPr/>
        </p:nvPicPr>
        <p:blipFill rotWithShape="1">
          <a:blip r:embed="rId3"/>
          <a:srcRect l="47902" r="23385"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8" name="Title 7">
            <a:extLst>
              <a:ext uri="{FF2B5EF4-FFF2-40B4-BE49-F238E27FC236}">
                <a16:creationId xmlns:a16="http://schemas.microsoft.com/office/drawing/2014/main" id="{546AA0B1-B06B-D8C1-087F-1A3311234C23}"/>
              </a:ext>
            </a:extLst>
          </p:cNvPr>
          <p:cNvSpPr>
            <a:spLocks noGrp="1"/>
          </p:cNvSpPr>
          <p:nvPr>
            <p:ph type="title"/>
          </p:nvPr>
        </p:nvSpPr>
        <p:spPr>
          <a:xfrm>
            <a:off x="4793486" y="950204"/>
            <a:ext cx="4992197" cy="2478796"/>
          </a:xfrm>
        </p:spPr>
        <p:txBody>
          <a:bodyPr vert="horz" lIns="91440" tIns="45720" rIns="91440" bIns="45720" rtlCol="0" anchor="b">
            <a:normAutofit/>
          </a:bodyPr>
          <a:lstStyle/>
          <a:p>
            <a:pPr algn="ctr"/>
            <a:r>
              <a:rPr lang="en-US" sz="5400" dirty="0">
                <a:solidFill>
                  <a:srgbClr val="0070C0"/>
                </a:solidFill>
              </a:rPr>
              <a:t>Questions?</a:t>
            </a:r>
          </a:p>
        </p:txBody>
      </p:sp>
      <p:sp>
        <p:nvSpPr>
          <p:cNvPr id="7" name="Slide Number Placeholder 6">
            <a:extLst>
              <a:ext uri="{FF2B5EF4-FFF2-40B4-BE49-F238E27FC236}">
                <a16:creationId xmlns:a16="http://schemas.microsoft.com/office/drawing/2014/main" id="{A33FFB4B-49C3-721E-8420-6773176C8FA2}"/>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E5872F82-701A-4114-8BBA-46322B5A8FAA}" type="slidenum">
              <a:rPr lang="en-US" smtClean="0"/>
              <a:pPr>
                <a:spcAft>
                  <a:spcPts val="600"/>
                </a:spcAft>
              </a:pPr>
              <a:t>26</a:t>
            </a:fld>
            <a:endParaRPr lang="en-US" dirty="0"/>
          </a:p>
        </p:txBody>
      </p:sp>
    </p:spTree>
    <p:extLst>
      <p:ext uri="{BB962C8B-B14F-4D97-AF65-F5344CB8AC3E}">
        <p14:creationId xmlns:p14="http://schemas.microsoft.com/office/powerpoint/2010/main" val="95246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894C63-F038-4FE4-A1EF-2BE92FB58582}"/>
              </a:ext>
            </a:extLst>
          </p:cNvPr>
          <p:cNvSpPr>
            <a:spLocks noGrp="1"/>
          </p:cNvSpPr>
          <p:nvPr>
            <p:ph idx="1"/>
          </p:nvPr>
        </p:nvSpPr>
        <p:spPr>
          <a:xfrm>
            <a:off x="352926" y="228600"/>
            <a:ext cx="7175707" cy="4360334"/>
          </a:xfrm>
        </p:spPr>
        <p:txBody>
          <a:bodyPr anchor="ctr">
            <a:normAutofit/>
          </a:bodyPr>
          <a:lstStyle/>
          <a:p>
            <a:pPr marL="0" indent="0">
              <a:buNone/>
            </a:pPr>
            <a:endParaRPr lang="en-US" sz="1200" dirty="0"/>
          </a:p>
          <a:p>
            <a:pPr marL="0" indent="0">
              <a:buNone/>
            </a:pPr>
            <a:endParaRPr lang="en-US" sz="3200" dirty="0"/>
          </a:p>
          <a:p>
            <a:r>
              <a:rPr lang="en-US" sz="4000" dirty="0"/>
              <a:t>“Myth Slides” developed by Eli Mina, M.Sc., PRP, used with permission</a:t>
            </a:r>
          </a:p>
        </p:txBody>
      </p:sp>
      <p:sp>
        <p:nvSpPr>
          <p:cNvPr id="12" name="Rectangle 11">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4" name="Straight Connector 13">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9FE1038D-BCB6-43B2-ACE3-619269EEFCD1}"/>
              </a:ext>
            </a:extLst>
          </p:cNvPr>
          <p:cNvSpPr>
            <a:spLocks noGrp="1"/>
          </p:cNvSpPr>
          <p:nvPr>
            <p:ph type="sldNum" sz="quarter" idx="12"/>
          </p:nvPr>
        </p:nvSpPr>
        <p:spPr>
          <a:xfrm>
            <a:off x="8590663" y="6041362"/>
            <a:ext cx="683339" cy="365125"/>
          </a:xfrm>
        </p:spPr>
        <p:txBody>
          <a:bodyPr>
            <a:normAutofit/>
          </a:bodyPr>
          <a:lstStyle/>
          <a:p>
            <a:pPr>
              <a:spcAft>
                <a:spcPts val="600"/>
              </a:spcAft>
            </a:pPr>
            <a:fld id="{E5872F82-701A-4114-8BBA-46322B5A8FAA}" type="slidenum">
              <a:rPr lang="en-US" smtClean="0"/>
              <a:pPr>
                <a:spcAft>
                  <a:spcPts val="600"/>
                </a:spcAft>
              </a:pPr>
              <a:t>3</a:t>
            </a:fld>
            <a:endParaRPr lang="en-US" dirty="0"/>
          </a:p>
        </p:txBody>
      </p:sp>
      <p:sp>
        <p:nvSpPr>
          <p:cNvPr id="2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ED8FD5-F23D-4CE6-BDF4-D2A73F2294C0}"/>
              </a:ext>
            </a:extLst>
          </p:cNvPr>
          <p:cNvSpPr>
            <a:spLocks noGrp="1"/>
          </p:cNvSpPr>
          <p:nvPr>
            <p:ph type="title"/>
          </p:nvPr>
        </p:nvSpPr>
        <p:spPr>
          <a:xfrm>
            <a:off x="7650297" y="872067"/>
            <a:ext cx="3371742" cy="4351866"/>
          </a:xfrm>
        </p:spPr>
        <p:txBody>
          <a:bodyPr anchor="ctr">
            <a:normAutofit/>
          </a:bodyPr>
          <a:lstStyle/>
          <a:p>
            <a:r>
              <a:rPr lang="en-US" sz="5400" dirty="0">
                <a:solidFill>
                  <a:schemeClr val="bg1"/>
                </a:solidFill>
              </a:rPr>
              <a:t>Notes</a:t>
            </a:r>
          </a:p>
        </p:txBody>
      </p:sp>
    </p:spTree>
    <p:extLst>
      <p:ext uri="{BB962C8B-B14F-4D97-AF65-F5344CB8AC3E}">
        <p14:creationId xmlns:p14="http://schemas.microsoft.com/office/powerpoint/2010/main" val="120489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51815A3-CA30-4F04-846D-B97247AFFE03}"/>
              </a:ext>
            </a:extLst>
          </p:cNvPr>
          <p:cNvSpPr>
            <a:spLocks noGrp="1"/>
          </p:cNvSpPr>
          <p:nvPr>
            <p:ph type="title"/>
          </p:nvPr>
        </p:nvSpPr>
        <p:spPr>
          <a:xfrm>
            <a:off x="1564640" y="1114189"/>
            <a:ext cx="8596668" cy="3241089"/>
          </a:xfrm>
        </p:spPr>
        <p:txBody>
          <a:bodyPr>
            <a:normAutofit/>
          </a:bodyPr>
          <a:lstStyle/>
          <a:p>
            <a:pPr marL="457200" indent="-457200"/>
            <a:r>
              <a:rPr lang="en-US" sz="4800" dirty="0">
                <a:solidFill>
                  <a:schemeClr val="accent2"/>
                </a:solidFill>
              </a:rPr>
              <a:t>Meeting Procedures</a:t>
            </a:r>
            <a:br>
              <a:rPr lang="en-US" dirty="0"/>
            </a:br>
            <a:endParaRPr lang="en-US" dirty="0"/>
          </a:p>
        </p:txBody>
      </p:sp>
      <p:sp>
        <p:nvSpPr>
          <p:cNvPr id="7" name="Text Placeholder 6">
            <a:extLst>
              <a:ext uri="{FF2B5EF4-FFF2-40B4-BE49-F238E27FC236}">
                <a16:creationId xmlns:a16="http://schemas.microsoft.com/office/drawing/2014/main" id="{80F0150A-BFEF-40AA-894F-821A5DD748C7}"/>
              </a:ext>
            </a:extLst>
          </p:cNvPr>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1AFEE7F1-B3F0-4D0C-BFF6-21223E660966}"/>
              </a:ext>
            </a:extLst>
          </p:cNvPr>
          <p:cNvSpPr>
            <a:spLocks noGrp="1"/>
          </p:cNvSpPr>
          <p:nvPr>
            <p:ph type="sldNum" sz="quarter" idx="12"/>
          </p:nvPr>
        </p:nvSpPr>
        <p:spPr/>
        <p:txBody>
          <a:bodyPr/>
          <a:lstStyle/>
          <a:p>
            <a:fld id="{E5872F82-701A-4114-8BBA-46322B5A8FAA}" type="slidenum">
              <a:rPr lang="en-US" smtClean="0"/>
              <a:t>4</a:t>
            </a:fld>
            <a:endParaRPr lang="en-US" dirty="0"/>
          </a:p>
        </p:txBody>
      </p:sp>
    </p:spTree>
    <p:extLst>
      <p:ext uri="{BB962C8B-B14F-4D97-AF65-F5344CB8AC3E}">
        <p14:creationId xmlns:p14="http://schemas.microsoft.com/office/powerpoint/2010/main" val="387247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E4951899-B99C-47AB-9C7C-16264D7A1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7" name="Straight Connector 16">
              <a:extLst>
                <a:ext uri="{FF2B5EF4-FFF2-40B4-BE49-F238E27FC236}">
                  <a16:creationId xmlns:a16="http://schemas.microsoft.com/office/drawing/2014/main" id="{B94D217E-92A1-48B2-B6BF-8B6A35AF9D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9582FD9-95AB-4339-8A07-BAD420BE1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6778DC79-DE09-4F89-81B1-275C542D7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EAEC370A-1F34-4D8E-B065-81F6F568A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816EDF3-D9EE-488C-AFDC-022381513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E8330BD4-97D9-4D24-815A-0E557B04F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EA8EDE67-BAC0-478C-99D9-BBC5AD53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33DFB3F3-2523-4F1F-BC2B-B97C172F2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E5660E4-7443-4FCC-AD43-9D1AE972B5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4EDF9C36-B365-4426-85B9-82E0DE18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 name="Title 7">
            <a:extLst>
              <a:ext uri="{FF2B5EF4-FFF2-40B4-BE49-F238E27FC236}">
                <a16:creationId xmlns:a16="http://schemas.microsoft.com/office/drawing/2014/main" id="{9BB6CC37-36E6-6930-31F5-47C5923654B4}"/>
              </a:ext>
            </a:extLst>
          </p:cNvPr>
          <p:cNvSpPr>
            <a:spLocks noGrp="1"/>
          </p:cNvSpPr>
          <p:nvPr>
            <p:ph type="title"/>
          </p:nvPr>
        </p:nvSpPr>
        <p:spPr>
          <a:xfrm>
            <a:off x="5536734" y="609600"/>
            <a:ext cx="4063534" cy="1320800"/>
          </a:xfrm>
        </p:spPr>
        <p:txBody>
          <a:bodyPr vert="horz" lIns="91440" tIns="45720" rIns="91440" bIns="45720" rtlCol="0" anchor="t">
            <a:normAutofit/>
          </a:bodyPr>
          <a:lstStyle/>
          <a:p>
            <a:r>
              <a:rPr lang="en-US" dirty="0">
                <a:solidFill>
                  <a:schemeClr val="accent2"/>
                </a:solidFill>
              </a:rPr>
              <a:t>Roles in a Meeting </a:t>
            </a:r>
          </a:p>
        </p:txBody>
      </p:sp>
      <p:sp>
        <p:nvSpPr>
          <p:cNvPr id="10" name="Content Placeholder 9">
            <a:extLst>
              <a:ext uri="{FF2B5EF4-FFF2-40B4-BE49-F238E27FC236}">
                <a16:creationId xmlns:a16="http://schemas.microsoft.com/office/drawing/2014/main" id="{1799EC9C-DC3D-B2F3-AEDD-57CDFFD5DACA}"/>
              </a:ext>
            </a:extLst>
          </p:cNvPr>
          <p:cNvSpPr>
            <a:spLocks noGrp="1"/>
          </p:cNvSpPr>
          <p:nvPr>
            <p:ph sz="half" idx="2"/>
          </p:nvPr>
        </p:nvSpPr>
        <p:spPr>
          <a:xfrm>
            <a:off x="5293127" y="1695254"/>
            <a:ext cx="4852070" cy="3880773"/>
          </a:xfrm>
        </p:spPr>
        <p:txBody>
          <a:bodyPr vert="horz" lIns="91440" tIns="45720" rIns="91440" bIns="45720" rtlCol="0">
            <a:noAutofit/>
          </a:bodyPr>
          <a:lstStyle/>
          <a:p>
            <a:r>
              <a:rPr lang="en-US" sz="3600" dirty="0"/>
              <a:t>Presiding Officer </a:t>
            </a:r>
          </a:p>
          <a:p>
            <a:r>
              <a:rPr lang="en-US" sz="3600" dirty="0"/>
              <a:t>Participants</a:t>
            </a:r>
          </a:p>
          <a:p>
            <a:r>
              <a:rPr lang="en-US" sz="3600" dirty="0"/>
              <a:t>Recording Secretary</a:t>
            </a:r>
          </a:p>
          <a:p>
            <a:r>
              <a:rPr lang="en-US" sz="3600" dirty="0"/>
              <a:t>Staff </a:t>
            </a:r>
          </a:p>
          <a:p>
            <a:r>
              <a:rPr lang="en-US" sz="3600" dirty="0"/>
              <a:t>Public </a:t>
            </a:r>
          </a:p>
        </p:txBody>
      </p:sp>
      <p:pic>
        <p:nvPicPr>
          <p:cNvPr id="11" name="Content Placeholder 10">
            <a:extLst>
              <a:ext uri="{FF2B5EF4-FFF2-40B4-BE49-F238E27FC236}">
                <a16:creationId xmlns:a16="http://schemas.microsoft.com/office/drawing/2014/main" id="{1AD9AC63-5703-616D-8E21-42C41F010004}"/>
              </a:ext>
            </a:extLst>
          </p:cNvPr>
          <p:cNvPicPr>
            <a:picLocks noGrp="1" noChangeAspect="1" noChangeArrowheads="1"/>
          </p:cNvPicPr>
          <p:nvPr>
            <p:ph sz="half" idx="1"/>
          </p:nvPr>
        </p:nvPicPr>
        <p:blipFill rotWithShape="1">
          <a:blip r:embed="rId3" cstate="print"/>
          <a:srcRect l="8413" r="12921"/>
          <a:stretch/>
        </p:blipFill>
        <p:spPr bwMode="auto">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p:spPr>
      </p:pic>
      <p:sp>
        <p:nvSpPr>
          <p:cNvPr id="28" name="Isosceles Triangle 27">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Slide Number Placeholder 6">
            <a:extLst>
              <a:ext uri="{FF2B5EF4-FFF2-40B4-BE49-F238E27FC236}">
                <a16:creationId xmlns:a16="http://schemas.microsoft.com/office/drawing/2014/main" id="{788400E9-90B8-B1C5-029D-D67F57B2E896}"/>
              </a:ext>
            </a:extLst>
          </p:cNvPr>
          <p:cNvSpPr>
            <a:spLocks noGrp="1"/>
          </p:cNvSpPr>
          <p:nvPr>
            <p:ph type="sldNum" sz="quarter" idx="12"/>
          </p:nvPr>
        </p:nvSpPr>
        <p:spPr>
          <a:xfrm>
            <a:off x="8841996" y="6041362"/>
            <a:ext cx="432006" cy="365125"/>
          </a:xfrm>
        </p:spPr>
        <p:txBody>
          <a:bodyPr vert="horz" lIns="91440" tIns="45720" rIns="91440" bIns="45720" rtlCol="0" anchor="ctr">
            <a:normAutofit/>
          </a:bodyPr>
          <a:lstStyle/>
          <a:p>
            <a:pPr>
              <a:spcAft>
                <a:spcPts val="600"/>
              </a:spcAft>
            </a:pPr>
            <a:fld id="{E5872F82-701A-4114-8BBA-46322B5A8FAA}" type="slidenum">
              <a:rPr lang="en-US" smtClean="0"/>
              <a:pPr>
                <a:spcAft>
                  <a:spcPts val="600"/>
                </a:spcAft>
              </a:pPr>
              <a:t>5</a:t>
            </a:fld>
            <a:endParaRPr lang="en-US" dirty="0"/>
          </a:p>
        </p:txBody>
      </p:sp>
    </p:spTree>
    <p:extLst>
      <p:ext uri="{BB962C8B-B14F-4D97-AF65-F5344CB8AC3E}">
        <p14:creationId xmlns:p14="http://schemas.microsoft.com/office/powerpoint/2010/main" val="113213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122" y="400595"/>
            <a:ext cx="8596668" cy="1320800"/>
          </a:xfrm>
        </p:spPr>
        <p:txBody>
          <a:bodyPr>
            <a:normAutofit/>
          </a:bodyPr>
          <a:lstStyle/>
          <a:p>
            <a:r>
              <a:rPr lang="en-US" dirty="0">
                <a:solidFill>
                  <a:schemeClr val="accent2"/>
                </a:solidFill>
              </a:rPr>
              <a:t>Responsibilities of Elected Officials at Meetings</a:t>
            </a:r>
          </a:p>
        </p:txBody>
      </p:sp>
      <p:sp>
        <p:nvSpPr>
          <p:cNvPr id="3" name="Content Placeholder 2"/>
          <p:cNvSpPr>
            <a:spLocks noGrp="1"/>
          </p:cNvSpPr>
          <p:nvPr>
            <p:ph idx="1"/>
          </p:nvPr>
        </p:nvSpPr>
        <p:spPr>
          <a:xfrm>
            <a:off x="564122" y="1519264"/>
            <a:ext cx="9285272" cy="5414211"/>
          </a:xfrm>
        </p:spPr>
        <p:txBody>
          <a:bodyPr>
            <a:normAutofit/>
          </a:bodyPr>
          <a:lstStyle/>
          <a:p>
            <a:r>
              <a:rPr lang="en-US" sz="3200" dirty="0"/>
              <a:t>Consider the organization’s well-being and interests</a:t>
            </a:r>
          </a:p>
          <a:p>
            <a:r>
              <a:rPr lang="en-US" sz="3200" dirty="0"/>
              <a:t>Contribute to development &amp; evaluation of policies &amp; programs respecting services and other activities</a:t>
            </a:r>
          </a:p>
          <a:p>
            <a:r>
              <a:rPr lang="en-US" sz="3200" dirty="0"/>
              <a:t>Come prepared</a:t>
            </a:r>
          </a:p>
          <a:p>
            <a:r>
              <a:rPr lang="en-US" sz="3200" dirty="0"/>
              <a:t>Participate in Council and committee meetings – listen &amp; ask good questions</a:t>
            </a:r>
          </a:p>
          <a:p>
            <a:r>
              <a:rPr lang="en-US" sz="3200" dirty="0"/>
              <a:t>Steer, don’t row</a:t>
            </a:r>
          </a:p>
          <a:p>
            <a:endParaRPr lang="en-US" sz="3200" dirty="0"/>
          </a:p>
          <a:p>
            <a:endParaRPr lang="en-US" dirty="0"/>
          </a:p>
        </p:txBody>
      </p:sp>
    </p:spTree>
    <p:extLst>
      <p:ext uri="{BB962C8B-B14F-4D97-AF65-F5344CB8AC3E}">
        <p14:creationId xmlns:p14="http://schemas.microsoft.com/office/powerpoint/2010/main" val="5754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a:solidFill>
                  <a:schemeClr val="accent2"/>
                </a:solidFill>
              </a:rPr>
              <a:t>Meetings Details</a:t>
            </a:r>
          </a:p>
        </p:txBody>
      </p:sp>
      <p:sp>
        <p:nvSpPr>
          <p:cNvPr id="22531" name="Rectangle 3"/>
          <p:cNvSpPr>
            <a:spLocks noGrp="1" noChangeArrowheads="1"/>
          </p:cNvSpPr>
          <p:nvPr>
            <p:ph idx="1"/>
          </p:nvPr>
        </p:nvSpPr>
        <p:spPr>
          <a:xfrm>
            <a:off x="677334" y="1270000"/>
            <a:ext cx="8596668" cy="3880773"/>
          </a:xfrm>
        </p:spPr>
        <p:txBody>
          <a:bodyPr>
            <a:noAutofit/>
          </a:bodyPr>
          <a:lstStyle/>
          <a:p>
            <a:pPr>
              <a:lnSpc>
                <a:spcPct val="90000"/>
              </a:lnSpc>
            </a:pPr>
            <a:r>
              <a:rPr lang="en-US" sz="3600" dirty="0"/>
              <a:t>Will have a provision for a “closed” portion</a:t>
            </a:r>
          </a:p>
          <a:p>
            <a:pPr>
              <a:lnSpc>
                <a:spcPct val="90000"/>
              </a:lnSpc>
            </a:pPr>
            <a:r>
              <a:rPr lang="en-US" sz="3600" dirty="0"/>
              <a:t>Closed meetings are like Vegas!</a:t>
            </a:r>
          </a:p>
          <a:p>
            <a:pPr>
              <a:lnSpc>
                <a:spcPct val="90000"/>
              </a:lnSpc>
            </a:pPr>
            <a:r>
              <a:rPr lang="en-US" sz="3600" dirty="0"/>
              <a:t>May have more informal workshops, shirt sleeve sessions, etc. – these are </a:t>
            </a:r>
            <a:r>
              <a:rPr lang="en-US" sz="3600" u="sng" dirty="0"/>
              <a:t>still meetings</a:t>
            </a:r>
          </a:p>
          <a:p>
            <a:pPr>
              <a:lnSpc>
                <a:spcPct val="90000"/>
              </a:lnSpc>
            </a:pPr>
            <a:r>
              <a:rPr lang="en-US" sz="3600" dirty="0"/>
              <a:t>May include an opportunity for public to speak directly to Council / Board</a:t>
            </a:r>
          </a:p>
          <a:p>
            <a:pPr>
              <a:lnSpc>
                <a:spcPct val="90000"/>
              </a:lnSpc>
            </a:pPr>
            <a:r>
              <a:rPr lang="en-US" sz="3600" dirty="0"/>
              <a:t>Procedure Bylaw governs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dirty="0">
                <a:solidFill>
                  <a:schemeClr val="accent2"/>
                </a:solidFill>
              </a:rPr>
              <a:t>Decision-Making</a:t>
            </a:r>
          </a:p>
        </p:txBody>
      </p:sp>
      <p:sp>
        <p:nvSpPr>
          <p:cNvPr id="21507" name="Rectangle 3"/>
          <p:cNvSpPr>
            <a:spLocks noGrp="1" noChangeArrowheads="1"/>
          </p:cNvSpPr>
          <p:nvPr>
            <p:ph idx="1"/>
          </p:nvPr>
        </p:nvSpPr>
        <p:spPr>
          <a:xfrm>
            <a:off x="516913" y="1488612"/>
            <a:ext cx="9660020" cy="5149255"/>
          </a:xfrm>
        </p:spPr>
        <p:txBody>
          <a:bodyPr>
            <a:normAutofit fontScale="92500" lnSpcReduction="10000"/>
          </a:bodyPr>
          <a:lstStyle/>
          <a:p>
            <a:r>
              <a:rPr lang="en-US" sz="3900" dirty="0"/>
              <a:t>Resolutions may be moved, discussed and voted on at open or closed meetings</a:t>
            </a:r>
          </a:p>
          <a:p>
            <a:endParaRPr lang="en-US" sz="1200" dirty="0"/>
          </a:p>
          <a:p>
            <a:r>
              <a:rPr lang="en-US" sz="3900" dirty="0"/>
              <a:t>HOWEVER, a bylaw may only be given readings at an open meeting</a:t>
            </a:r>
          </a:p>
          <a:p>
            <a:endParaRPr lang="en-US" sz="1100" dirty="0"/>
          </a:p>
          <a:p>
            <a:r>
              <a:rPr lang="en-US" sz="3900" u="sng" dirty="0"/>
              <a:t>Most</a:t>
            </a:r>
            <a:r>
              <a:rPr lang="en-US" sz="3900" dirty="0"/>
              <a:t> bylaws require at least two meetings in order to adopt</a:t>
            </a:r>
          </a:p>
          <a:p>
            <a:pPr marL="0" indent="0">
              <a:buNone/>
            </a:pPr>
            <a:endParaRPr lang="en-US" sz="1100" dirty="0"/>
          </a:p>
          <a:p>
            <a:r>
              <a:rPr lang="en-US" sz="3900" dirty="0"/>
              <a:t>May be additional steps to follow</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77334" y="609600"/>
            <a:ext cx="9381066" cy="1320800"/>
          </a:xfrm>
        </p:spPr>
        <p:txBody>
          <a:bodyPr>
            <a:normAutofit/>
          </a:bodyPr>
          <a:lstStyle/>
          <a:p>
            <a:r>
              <a:rPr lang="en-US" dirty="0">
                <a:solidFill>
                  <a:schemeClr val="accent2"/>
                </a:solidFill>
              </a:rPr>
              <a:t>Sample Agenda</a:t>
            </a:r>
          </a:p>
        </p:txBody>
      </p:sp>
      <p:sp>
        <p:nvSpPr>
          <p:cNvPr id="22531" name="Rectangle 3"/>
          <p:cNvSpPr>
            <a:spLocks noGrp="1" noChangeArrowheads="1"/>
          </p:cNvSpPr>
          <p:nvPr>
            <p:ph idx="1"/>
          </p:nvPr>
        </p:nvSpPr>
        <p:spPr>
          <a:xfrm>
            <a:off x="677334" y="1488613"/>
            <a:ext cx="8873066" cy="5183120"/>
          </a:xfrm>
        </p:spPr>
        <p:txBody>
          <a:bodyPr>
            <a:normAutofit/>
          </a:bodyPr>
          <a:lstStyle/>
          <a:p>
            <a:pPr>
              <a:lnSpc>
                <a:spcPct val="90000"/>
              </a:lnSpc>
            </a:pPr>
            <a:r>
              <a:rPr lang="en-US" sz="3600" dirty="0"/>
              <a:t>Public Participation / Delegations</a:t>
            </a:r>
          </a:p>
          <a:p>
            <a:pPr>
              <a:lnSpc>
                <a:spcPct val="90000"/>
              </a:lnSpc>
            </a:pPr>
            <a:r>
              <a:rPr lang="en-US" sz="3600" dirty="0"/>
              <a:t>Council /Board Committee Reports</a:t>
            </a:r>
          </a:p>
          <a:p>
            <a:pPr>
              <a:lnSpc>
                <a:spcPct val="90000"/>
              </a:lnSpc>
            </a:pPr>
            <a:r>
              <a:rPr lang="en-US" sz="3600" dirty="0"/>
              <a:t>Development Application Reports</a:t>
            </a:r>
          </a:p>
          <a:p>
            <a:pPr>
              <a:lnSpc>
                <a:spcPct val="90000"/>
              </a:lnSpc>
            </a:pPr>
            <a:r>
              <a:rPr lang="en-US" sz="3600" dirty="0"/>
              <a:t>Other Reports</a:t>
            </a:r>
          </a:p>
          <a:p>
            <a:pPr>
              <a:lnSpc>
                <a:spcPct val="90000"/>
              </a:lnSpc>
            </a:pPr>
            <a:r>
              <a:rPr lang="en-US" sz="3600" dirty="0"/>
              <a:t>Draft Resolutions</a:t>
            </a:r>
          </a:p>
          <a:p>
            <a:pPr>
              <a:lnSpc>
                <a:spcPct val="90000"/>
              </a:lnSpc>
            </a:pPr>
            <a:r>
              <a:rPr lang="en-US" sz="3600" dirty="0"/>
              <a:t>Bylaw readings</a:t>
            </a:r>
          </a:p>
          <a:p>
            <a:pPr>
              <a:lnSpc>
                <a:spcPct val="90000"/>
              </a:lnSpc>
            </a:pPr>
            <a:r>
              <a:rPr lang="en-US" sz="3600" dirty="0"/>
              <a:t>Mayor &amp; </a:t>
            </a:r>
            <a:r>
              <a:rPr lang="en-US" sz="3600" dirty="0" err="1"/>
              <a:t>Councillors’</a:t>
            </a:r>
            <a:r>
              <a:rPr lang="en-US" sz="3600" dirty="0"/>
              <a:t> / Directors’ Items</a:t>
            </a:r>
          </a:p>
          <a:p>
            <a:pPr lvl="1">
              <a:lnSpc>
                <a:spcPct val="90000"/>
              </a:lnSpc>
            </a:pPr>
            <a:endParaRPr lang="en-US" dirty="0"/>
          </a:p>
          <a:p>
            <a:pPr lvl="1">
              <a:lnSpc>
                <a:spcPct val="90000"/>
              </a:lnSpc>
            </a:pP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4887</TotalTime>
  <Words>3446</Words>
  <Application>Microsoft Office PowerPoint</Application>
  <PresentationFormat>Widescreen</PresentationFormat>
  <Paragraphs>339</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Elected Officials Seminar Series 2023    Meeting Procedures 101 </vt:lpstr>
      <vt:lpstr>Agenda</vt:lpstr>
      <vt:lpstr>Notes</vt:lpstr>
      <vt:lpstr>Meeting Procedures </vt:lpstr>
      <vt:lpstr>Roles in a Meeting </vt:lpstr>
      <vt:lpstr>Responsibilities of Elected Officials at Meetings</vt:lpstr>
      <vt:lpstr>Meetings Details</vt:lpstr>
      <vt:lpstr>Decision-Making</vt:lpstr>
      <vt:lpstr>Sample Agenda</vt:lpstr>
      <vt:lpstr>Voting – General Provisions</vt:lpstr>
      <vt:lpstr>Public Hearings</vt:lpstr>
      <vt:lpstr>Public Hearings</vt:lpstr>
      <vt:lpstr> Meeting Procedures – In Conclusion…</vt:lpstr>
      <vt:lpstr>Frank’s Facts: 1. Focus on outcomes 2. 3 big points only! 3. SQ – park the rage </vt:lpstr>
      <vt:lpstr>Myth Busting:  Pause for Thought </vt:lpstr>
      <vt:lpstr>Eli Mina’s Myth Busting </vt:lpstr>
      <vt:lpstr>Myth Busting </vt:lpstr>
      <vt:lpstr>Myth Busting </vt:lpstr>
      <vt:lpstr>Eli Mina’s Myth Busting</vt:lpstr>
      <vt:lpstr>Eli Mina - Fundamental Principle</vt:lpstr>
      <vt:lpstr>Eli Mina’s Myth Busting</vt:lpstr>
      <vt:lpstr>Eli Mina’s Myth Busting</vt:lpstr>
      <vt:lpstr>Eli Mina’s Myth Busting</vt:lpstr>
      <vt:lpstr>Eli Mina’s Myth Busting</vt:lpstr>
      <vt:lpstr>Eli Mina’s Myth Busting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dc:creator>
  <cp:lastModifiedBy>Sarah Jones</cp:lastModifiedBy>
  <cp:revision>228</cp:revision>
  <cp:lastPrinted>2023-02-03T01:07:50Z</cp:lastPrinted>
  <dcterms:created xsi:type="dcterms:W3CDTF">2018-09-25T02:43:13Z</dcterms:created>
  <dcterms:modified xsi:type="dcterms:W3CDTF">2023-02-15T05:54:55Z</dcterms:modified>
</cp:coreProperties>
</file>