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charts/chart4.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5.xml" ContentType="application/vnd.openxmlformats-officedocument.drawingml.chart+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256" r:id="rId3"/>
    <p:sldId id="257" r:id="rId4"/>
    <p:sldId id="325" r:id="rId5"/>
    <p:sldId id="324" r:id="rId6"/>
    <p:sldId id="258" r:id="rId7"/>
    <p:sldId id="259" r:id="rId8"/>
    <p:sldId id="268" r:id="rId9"/>
    <p:sldId id="269" r:id="rId10"/>
    <p:sldId id="270" r:id="rId11"/>
    <p:sldId id="273" r:id="rId12"/>
    <p:sldId id="322" r:id="rId13"/>
    <p:sldId id="260" r:id="rId14"/>
    <p:sldId id="261" r:id="rId15"/>
    <p:sldId id="291" r:id="rId16"/>
    <p:sldId id="262" r:id="rId17"/>
    <p:sldId id="264" r:id="rId18"/>
    <p:sldId id="265" r:id="rId19"/>
    <p:sldId id="266" r:id="rId20"/>
    <p:sldId id="267" r:id="rId21"/>
    <p:sldId id="271" r:id="rId22"/>
    <p:sldId id="272" r:id="rId23"/>
    <p:sldId id="274" r:id="rId24"/>
    <p:sldId id="323" r:id="rId25"/>
    <p:sldId id="275" r:id="rId26"/>
    <p:sldId id="292" r:id="rId27"/>
    <p:sldId id="293" r:id="rId28"/>
    <p:sldId id="294" r:id="rId29"/>
    <p:sldId id="320" r:id="rId30"/>
    <p:sldId id="296" r:id="rId31"/>
    <p:sldId id="297" r:id="rId32"/>
    <p:sldId id="321" r:id="rId33"/>
    <p:sldId id="298" r:id="rId34"/>
    <p:sldId id="300" r:id="rId35"/>
    <p:sldId id="303" r:id="rId36"/>
    <p:sldId id="304" r:id="rId37"/>
    <p:sldId id="306" r:id="rId38"/>
    <p:sldId id="307" r:id="rId39"/>
    <p:sldId id="308" r:id="rId40"/>
    <p:sldId id="309" r:id="rId41"/>
    <p:sldId id="317" r:id="rId42"/>
    <p:sldId id="31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p:restoredTop sz="81113"/>
  </p:normalViewPr>
  <p:slideViewPr>
    <p:cSldViewPr snapToGrid="0" snapToObjects="1">
      <p:cViewPr varScale="1">
        <p:scale>
          <a:sx n="101" d="100"/>
          <a:sy n="101" d="100"/>
        </p:scale>
        <p:origin x="51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oby:Desktop:2020%20Data:Project%20Met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oby:Desktop:2020%20Data:untitl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oby:Desktop:2020%20Data:untitl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oby:Downloads:2018%20AER%20List%20-%20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oby:Desktop:2020%20Data:untitl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toby:Desktop:2020%20Data:untitl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000"/>
            </a:pPr>
            <a:r>
              <a:rPr lang="en-US" sz="1800" dirty="0"/>
              <a:t>2018 Gas Tax Funding Percentages</a:t>
            </a:r>
            <a:r>
              <a:rPr lang="en-US" sz="1800" baseline="0" dirty="0"/>
              <a:t> by Program Stream</a:t>
            </a:r>
            <a:endParaRPr lang="en-US" sz="1800" dirty="0"/>
          </a:p>
        </c:rich>
      </c:tx>
      <c:layout>
        <c:manualLayout>
          <c:xMode val="edge"/>
          <c:yMode val="edge"/>
          <c:x val="3.6161701591793903E-2"/>
          <c:y val="3.6600179452920601E-4"/>
        </c:manualLayout>
      </c:layout>
      <c:overlay val="1"/>
    </c:title>
    <c:autoTitleDeleted val="0"/>
    <c:plotArea>
      <c:layout>
        <c:manualLayout>
          <c:layoutTarget val="inner"/>
          <c:xMode val="edge"/>
          <c:yMode val="edge"/>
          <c:x val="0.307739720034996"/>
          <c:y val="0.17937408865558499"/>
          <c:w val="0.38452077865266798"/>
          <c:h val="0.64086796442111404"/>
        </c:manualLayout>
      </c:layout>
      <c:pieChart>
        <c:varyColors val="1"/>
        <c:ser>
          <c:idx val="0"/>
          <c:order val="0"/>
          <c:dPt>
            <c:idx val="0"/>
            <c:bubble3D val="0"/>
            <c:spPr>
              <a:solidFill>
                <a:schemeClr val="accent3"/>
              </a:solidFill>
            </c:spPr>
            <c:extLst>
              <c:ext xmlns:c16="http://schemas.microsoft.com/office/drawing/2014/chart" uri="{C3380CC4-5D6E-409C-BE32-E72D297353CC}">
                <c16:uniqueId val="{00000001-7E66-FB43-B35B-96329F8A3B36}"/>
              </c:ext>
            </c:extLst>
          </c:dPt>
          <c:dPt>
            <c:idx val="1"/>
            <c:bubble3D val="0"/>
            <c:spPr>
              <a:solidFill>
                <a:schemeClr val="accent6"/>
              </a:solidFill>
            </c:spPr>
            <c:extLst>
              <c:ext xmlns:c16="http://schemas.microsoft.com/office/drawing/2014/chart" uri="{C3380CC4-5D6E-409C-BE32-E72D297353CC}">
                <c16:uniqueId val="{00000003-7E66-FB43-B35B-96329F8A3B36}"/>
              </c:ext>
            </c:extLst>
          </c:dPt>
          <c:dPt>
            <c:idx val="2"/>
            <c:bubble3D val="0"/>
            <c:spPr>
              <a:solidFill>
                <a:schemeClr val="tx2">
                  <a:lumMod val="40000"/>
                  <a:lumOff val="60000"/>
                </a:schemeClr>
              </a:solidFill>
            </c:spPr>
            <c:extLst>
              <c:ext xmlns:c16="http://schemas.microsoft.com/office/drawing/2014/chart" uri="{C3380CC4-5D6E-409C-BE32-E72D297353CC}">
                <c16:uniqueId val="{00000005-7E66-FB43-B35B-96329F8A3B3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'[2]Figure 4'!$A$9:$A$11</c:f>
              <c:strCache>
                <c:ptCount val="3"/>
                <c:pt idx="0">
                  <c:v>GVRF</c:v>
                </c:pt>
                <c:pt idx="1">
                  <c:v>CWF</c:v>
                </c:pt>
                <c:pt idx="2">
                  <c:v>SPF</c:v>
                </c:pt>
              </c:strCache>
            </c:strRef>
          </c:cat>
          <c:val>
            <c:numRef>
              <c:f>'[2]Figure 4'!$C$9:$C$11</c:f>
              <c:numCache>
                <c:formatCode>0%</c:formatCode>
                <c:ptCount val="3"/>
                <c:pt idx="0">
                  <c:v>0.49946379742084002</c:v>
                </c:pt>
                <c:pt idx="1">
                  <c:v>0.39126257372161</c:v>
                </c:pt>
                <c:pt idx="2">
                  <c:v>0.10927362885755</c:v>
                </c:pt>
              </c:numCache>
            </c:numRef>
          </c:val>
          <c:extLst>
            <c:ext xmlns:c16="http://schemas.microsoft.com/office/drawing/2014/chart" uri="{C3380CC4-5D6E-409C-BE32-E72D297353CC}">
              <c16:uniqueId val="{00000006-7E66-FB43-B35B-96329F8A3B36}"/>
            </c:ext>
          </c:extLst>
        </c:ser>
        <c:dLbls>
          <c:showLegendKey val="0"/>
          <c:showVal val="1"/>
          <c:showCatName val="0"/>
          <c:showSerName val="0"/>
          <c:showPercent val="0"/>
          <c:showBubbleSize val="0"/>
          <c:showLeaderLines val="1"/>
        </c:dLbls>
        <c:firstSliceAng val="0"/>
      </c:pieChart>
    </c:plotArea>
    <c:legend>
      <c:legendPos val="b"/>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sz="2000"/>
              <a:t>Gas Tax Investment</a:t>
            </a:r>
            <a:r>
              <a:rPr lang="en-US" sz="2000" baseline="0"/>
              <a:t> by Project Category: 2005 - 2018</a:t>
            </a:r>
            <a:endParaRPr lang="en-US" sz="2000"/>
          </a:p>
        </c:rich>
      </c:tx>
      <c:layout>
        <c:manualLayout>
          <c:xMode val="edge"/>
          <c:yMode val="edge"/>
          <c:x val="0.24008086699327799"/>
          <c:y val="6.0538116591928197E-2"/>
        </c:manualLayout>
      </c:layout>
      <c:overlay val="1"/>
    </c:title>
    <c:autoTitleDeleted val="0"/>
    <c:plotArea>
      <c:layout/>
      <c:barChart>
        <c:barDir val="col"/>
        <c:grouping val="clustered"/>
        <c:varyColors val="0"/>
        <c:ser>
          <c:idx val="0"/>
          <c:order val="0"/>
          <c:tx>
            <c:v>CWF / SPF Investment</c:v>
          </c:tx>
          <c:spPr>
            <a:solidFill>
              <a:schemeClr val="accent3"/>
            </a:solidFill>
          </c:spPr>
          <c:invertIfNegative val="0"/>
          <c:dLbls>
            <c:dLbl>
              <c:idx val="8"/>
              <c:layout>
                <c:manualLayout>
                  <c:x val="1.0190216846209701E-3"/>
                  <c:y val="-2.0179372197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8F-BB4E-BCF9-F502A3DFB462}"/>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'[2]Figure 1'!$B$3:$B$11</c:f>
              <c:strCache>
                <c:ptCount val="9"/>
                <c:pt idx="0">
                  <c:v>Public Transit</c:v>
                </c:pt>
                <c:pt idx="1">
                  <c:v>Roads and Active Transportation</c:v>
                </c:pt>
                <c:pt idx="2">
                  <c:v>Drinking Water</c:v>
                </c:pt>
                <c:pt idx="3">
                  <c:v>Wastewater</c:v>
                </c:pt>
                <c:pt idx="4">
                  <c:v>Recreation, Sport, Culture, Tourism</c:v>
                </c:pt>
                <c:pt idx="5">
                  <c:v>Community Energy Systems</c:v>
                </c:pt>
                <c:pt idx="6">
                  <c:v>Solid Waste</c:v>
                </c:pt>
                <c:pt idx="7">
                  <c:v>Capacity Building</c:v>
                </c:pt>
                <c:pt idx="8">
                  <c:v>Other</c:v>
                </c:pt>
              </c:strCache>
            </c:strRef>
          </c:cat>
          <c:val>
            <c:numRef>
              <c:f>'[2]Figure 1'!$C$3:$C$11</c:f>
              <c:numCache>
                <c:formatCode>[&lt;999950]0.0,"K";[&lt;999950000]0.0,,"M";0.0,,,"B"</c:formatCode>
                <c:ptCount val="9"/>
                <c:pt idx="0" formatCode="[&lt;999950]0.00,&quot;K&quot;;[&lt;999950000]0.00,,&quot;M&quot;;0.00,,,&quot;B&quot;">
                  <c:v>1010007143.84</c:v>
                </c:pt>
                <c:pt idx="1">
                  <c:v>464733950.18000001</c:v>
                </c:pt>
                <c:pt idx="2">
                  <c:v>228939893.24000001</c:v>
                </c:pt>
                <c:pt idx="3">
                  <c:v>202094563.46000001</c:v>
                </c:pt>
                <c:pt idx="4">
                  <c:v>122630844.98</c:v>
                </c:pt>
                <c:pt idx="5">
                  <c:v>103671212.72</c:v>
                </c:pt>
                <c:pt idx="6">
                  <c:v>72166033.709999993</c:v>
                </c:pt>
                <c:pt idx="7">
                  <c:v>67734092.219999999</c:v>
                </c:pt>
                <c:pt idx="8">
                  <c:v>10380848.4</c:v>
                </c:pt>
              </c:numCache>
            </c:numRef>
          </c:val>
          <c:extLst>
            <c:ext xmlns:c16="http://schemas.microsoft.com/office/drawing/2014/chart" uri="{C3380CC4-5D6E-409C-BE32-E72D297353CC}">
              <c16:uniqueId val="{00000001-0B8F-BB4E-BCF9-F502A3DFB462}"/>
            </c:ext>
          </c:extLst>
        </c:ser>
        <c:dLbls>
          <c:showLegendKey val="0"/>
          <c:showVal val="1"/>
          <c:showCatName val="0"/>
          <c:showSerName val="0"/>
          <c:showPercent val="0"/>
          <c:showBubbleSize val="0"/>
        </c:dLbls>
        <c:gapWidth val="150"/>
        <c:axId val="-2119799640"/>
        <c:axId val="-2091073576"/>
      </c:barChart>
      <c:barChart>
        <c:barDir val="col"/>
        <c:grouping val="clustered"/>
        <c:varyColors val="0"/>
        <c:ser>
          <c:idx val="1"/>
          <c:order val="1"/>
          <c:tx>
            <c:v>GVRF Investment</c:v>
          </c:tx>
          <c:spPr>
            <a:solidFill>
              <a:schemeClr val="accent6"/>
            </a:solidFill>
          </c:spPr>
          <c:invertIfNegative val="0"/>
          <c:dLbls>
            <c:dLbl>
              <c:idx val="0"/>
              <c:layout>
                <c:manualLayout>
                  <c:x val="1.0190216846209701E-3"/>
                  <c:y val="9.8654708520179296E-2"/>
                </c:manualLayout>
              </c:layout>
              <c:spPr/>
              <c:txPr>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8F-BB4E-BCF9-F502A3DFB462}"/>
                </c:ext>
              </c:extLst>
            </c:dLbl>
            <c:dLbl>
              <c:idx val="1"/>
              <c:delete val="1"/>
              <c:extLst>
                <c:ext xmlns:c15="http://schemas.microsoft.com/office/drawing/2012/chart" uri="{CE6537A1-D6FC-4f65-9D91-7224C49458BB}"/>
                <c:ext xmlns:c16="http://schemas.microsoft.com/office/drawing/2014/chart" uri="{C3380CC4-5D6E-409C-BE32-E72D297353CC}">
                  <c16:uniqueId val="{00000003-0B8F-BB4E-BCF9-F502A3DFB462}"/>
                </c:ext>
              </c:extLst>
            </c:dLbl>
            <c:dLbl>
              <c:idx val="2"/>
              <c:delete val="1"/>
              <c:extLst>
                <c:ext xmlns:c15="http://schemas.microsoft.com/office/drawing/2012/chart" uri="{CE6537A1-D6FC-4f65-9D91-7224C49458BB}"/>
                <c:ext xmlns:c16="http://schemas.microsoft.com/office/drawing/2014/chart" uri="{C3380CC4-5D6E-409C-BE32-E72D297353CC}">
                  <c16:uniqueId val="{00000004-0B8F-BB4E-BCF9-F502A3DFB462}"/>
                </c:ext>
              </c:extLst>
            </c:dLbl>
            <c:dLbl>
              <c:idx val="3"/>
              <c:delete val="1"/>
              <c:extLst>
                <c:ext xmlns:c15="http://schemas.microsoft.com/office/drawing/2012/chart" uri="{CE6537A1-D6FC-4f65-9D91-7224C49458BB}"/>
                <c:ext xmlns:c16="http://schemas.microsoft.com/office/drawing/2014/chart" uri="{C3380CC4-5D6E-409C-BE32-E72D297353CC}">
                  <c16:uniqueId val="{00000005-0B8F-BB4E-BCF9-F502A3DFB462}"/>
                </c:ext>
              </c:extLst>
            </c:dLbl>
            <c:dLbl>
              <c:idx val="4"/>
              <c:delete val="1"/>
              <c:extLst>
                <c:ext xmlns:c15="http://schemas.microsoft.com/office/drawing/2012/chart" uri="{CE6537A1-D6FC-4f65-9D91-7224C49458BB}"/>
                <c:ext xmlns:c16="http://schemas.microsoft.com/office/drawing/2014/chart" uri="{C3380CC4-5D6E-409C-BE32-E72D297353CC}">
                  <c16:uniqueId val="{00000006-0B8F-BB4E-BCF9-F502A3DFB462}"/>
                </c:ext>
              </c:extLst>
            </c:dLbl>
            <c:dLbl>
              <c:idx val="5"/>
              <c:delete val="1"/>
              <c:extLst>
                <c:ext xmlns:c15="http://schemas.microsoft.com/office/drawing/2012/chart" uri="{CE6537A1-D6FC-4f65-9D91-7224C49458BB}"/>
                <c:ext xmlns:c16="http://schemas.microsoft.com/office/drawing/2014/chart" uri="{C3380CC4-5D6E-409C-BE32-E72D297353CC}">
                  <c16:uniqueId val="{00000007-0B8F-BB4E-BCF9-F502A3DFB462}"/>
                </c:ext>
              </c:extLst>
            </c:dLbl>
            <c:dLbl>
              <c:idx val="6"/>
              <c:delete val="1"/>
              <c:extLst>
                <c:ext xmlns:c15="http://schemas.microsoft.com/office/drawing/2012/chart" uri="{CE6537A1-D6FC-4f65-9D91-7224C49458BB}"/>
                <c:ext xmlns:c16="http://schemas.microsoft.com/office/drawing/2014/chart" uri="{C3380CC4-5D6E-409C-BE32-E72D297353CC}">
                  <c16:uniqueId val="{00000008-0B8F-BB4E-BCF9-F502A3DFB462}"/>
                </c:ext>
              </c:extLst>
            </c:dLbl>
            <c:dLbl>
              <c:idx val="7"/>
              <c:delete val="1"/>
              <c:extLst>
                <c:ext xmlns:c15="http://schemas.microsoft.com/office/drawing/2012/chart" uri="{CE6537A1-D6FC-4f65-9D91-7224C49458BB}"/>
                <c:ext xmlns:c16="http://schemas.microsoft.com/office/drawing/2014/chart" uri="{C3380CC4-5D6E-409C-BE32-E72D297353CC}">
                  <c16:uniqueId val="{00000009-0B8F-BB4E-BCF9-F502A3DFB462}"/>
                </c:ext>
              </c:extLst>
            </c:dLbl>
            <c:dLbl>
              <c:idx val="8"/>
              <c:delete val="1"/>
              <c:extLst>
                <c:ext xmlns:c15="http://schemas.microsoft.com/office/drawing/2012/chart" uri="{CE6537A1-D6FC-4f65-9D91-7224C49458BB}"/>
                <c:ext xmlns:c16="http://schemas.microsoft.com/office/drawing/2014/chart" uri="{C3380CC4-5D6E-409C-BE32-E72D297353CC}">
                  <c16:uniqueId val="{0000000A-0B8F-BB4E-BCF9-F502A3DFB462}"/>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'[2]Figure 1'!$B$3:$B$11</c:f>
              <c:strCache>
                <c:ptCount val="9"/>
                <c:pt idx="0">
                  <c:v>Public Transit</c:v>
                </c:pt>
                <c:pt idx="1">
                  <c:v>Roads and Active Transportation</c:v>
                </c:pt>
                <c:pt idx="2">
                  <c:v>Drinking Water</c:v>
                </c:pt>
                <c:pt idx="3">
                  <c:v>Wastewater</c:v>
                </c:pt>
                <c:pt idx="4">
                  <c:v>Recreation, Sport, Culture, Tourism</c:v>
                </c:pt>
                <c:pt idx="5">
                  <c:v>Community Energy Systems</c:v>
                </c:pt>
                <c:pt idx="6">
                  <c:v>Solid Waste</c:v>
                </c:pt>
                <c:pt idx="7">
                  <c:v>Capacity Building</c:v>
                </c:pt>
                <c:pt idx="8">
                  <c:v>Other</c:v>
                </c:pt>
              </c:strCache>
            </c:strRef>
          </c:cat>
          <c:val>
            <c:numRef>
              <c:f>'[2]Figure 1'!$D$3:$D$11</c:f>
              <c:numCache>
                <c:formatCode>[&lt;999950]0.0,"K";[&lt;999950000]0.0,,"M";0.0,,,"B"</c:formatCode>
                <c:ptCount val="9"/>
                <c:pt idx="0">
                  <c:v>970429829.53999996</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B-0B8F-BB4E-BCF9-F502A3DFB462}"/>
            </c:ext>
          </c:extLst>
        </c:ser>
        <c:dLbls>
          <c:showLegendKey val="0"/>
          <c:showVal val="1"/>
          <c:showCatName val="0"/>
          <c:showSerName val="0"/>
          <c:showPercent val="0"/>
          <c:showBubbleSize val="0"/>
        </c:dLbls>
        <c:gapWidth val="150"/>
        <c:axId val="-2063854152"/>
        <c:axId val="-2063984072"/>
      </c:barChart>
      <c:catAx>
        <c:axId val="-2119799640"/>
        <c:scaling>
          <c:orientation val="minMax"/>
        </c:scaling>
        <c:delete val="0"/>
        <c:axPos val="b"/>
        <c:numFmt formatCode="General" sourceLinked="0"/>
        <c:majorTickMark val="out"/>
        <c:minorTickMark val="none"/>
        <c:tickLblPos val="nextTo"/>
        <c:txPr>
          <a:bodyPr rot="0" vert="horz"/>
          <a:lstStyle/>
          <a:p>
            <a:pPr>
              <a:defRPr sz="1100" b="1"/>
            </a:pPr>
            <a:endParaRPr lang="en-US"/>
          </a:p>
        </c:txPr>
        <c:crossAx val="-2091073576"/>
        <c:crosses val="autoZero"/>
        <c:auto val="1"/>
        <c:lblAlgn val="ctr"/>
        <c:lblOffset val="100"/>
        <c:noMultiLvlLbl val="0"/>
      </c:catAx>
      <c:valAx>
        <c:axId val="-2091073576"/>
        <c:scaling>
          <c:orientation val="minMax"/>
        </c:scaling>
        <c:delete val="1"/>
        <c:axPos val="l"/>
        <c:majorGridlines/>
        <c:numFmt formatCode="[&lt;999950]0.00,&quot;K&quot;;[&lt;999950000]0.00,,&quot;M&quot;;0.00,,,&quot;B&quot;" sourceLinked="1"/>
        <c:majorTickMark val="out"/>
        <c:minorTickMark val="none"/>
        <c:tickLblPos val="nextTo"/>
        <c:crossAx val="-2119799640"/>
        <c:crosses val="autoZero"/>
        <c:crossBetween val="between"/>
      </c:valAx>
      <c:valAx>
        <c:axId val="-2063984072"/>
        <c:scaling>
          <c:orientation val="minMax"/>
        </c:scaling>
        <c:delete val="1"/>
        <c:axPos val="r"/>
        <c:numFmt formatCode="[&lt;999950]0.0,&quot;K&quot;;[&lt;999950000]0.0,,&quot;M&quot;;0.0,,,&quot;B&quot;" sourceLinked="1"/>
        <c:majorTickMark val="out"/>
        <c:minorTickMark val="none"/>
        <c:tickLblPos val="nextTo"/>
        <c:crossAx val="-2063854152"/>
        <c:crosses val="max"/>
        <c:crossBetween val="between"/>
      </c:valAx>
      <c:catAx>
        <c:axId val="-2063854152"/>
        <c:scaling>
          <c:orientation val="minMax"/>
        </c:scaling>
        <c:delete val="1"/>
        <c:axPos val="b"/>
        <c:numFmt formatCode="General" sourceLinked="1"/>
        <c:majorTickMark val="out"/>
        <c:minorTickMark val="none"/>
        <c:tickLblPos val="nextTo"/>
        <c:crossAx val="-2063984072"/>
        <c:crosses val="autoZero"/>
        <c:auto val="1"/>
        <c:lblAlgn val="ctr"/>
        <c:lblOffset val="100"/>
        <c:noMultiLvlLbl val="0"/>
      </c:catAx>
    </c:plotArea>
    <c:legend>
      <c:legendPos val="b"/>
      <c:overlay val="0"/>
      <c:txPr>
        <a:bodyPr/>
        <a:lstStyle/>
        <a:p>
          <a:pPr>
            <a:defRPr sz="12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000"/>
            </a:pPr>
            <a:r>
              <a:rPr lang="en-US" sz="2000" b="1" i="0" baseline="0">
                <a:effectLst/>
              </a:rPr>
              <a:t>Gas Tax Project Count by Category: 2005 - 2018</a:t>
            </a:r>
            <a:endParaRPr lang="en-US" sz="2000">
              <a:effectLst/>
            </a:endParaRPr>
          </a:p>
        </c:rich>
      </c:tx>
      <c:layout>
        <c:manualLayout>
          <c:xMode val="edge"/>
          <c:yMode val="edge"/>
          <c:x val="0.29228991304730301"/>
          <c:y val="5.89519752006284E-2"/>
        </c:manualLayout>
      </c:layout>
      <c:overlay val="1"/>
    </c:title>
    <c:autoTitleDeleted val="0"/>
    <c:plotArea>
      <c:layout/>
      <c:barChart>
        <c:barDir val="col"/>
        <c:grouping val="clustered"/>
        <c:varyColors val="0"/>
        <c:ser>
          <c:idx val="0"/>
          <c:order val="0"/>
          <c:tx>
            <c:v>CWF /SPF Projects</c:v>
          </c:tx>
          <c:spPr>
            <a:solidFill>
              <a:srgbClr val="9BBB59"/>
            </a:solidFill>
          </c:spPr>
          <c:invertIfNegative val="0"/>
          <c:dLbls>
            <c:dLbl>
              <c:idx val="0"/>
              <c:layout>
                <c:manualLayout>
                  <c:x val="-9.5884534819777807E-18"/>
                  <c:y val="-1.9650658400209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36-D247-91D9-EE25FFF81449}"/>
                </c:ext>
              </c:extLst>
            </c:dLbl>
            <c:dLbl>
              <c:idx val="1"/>
              <c:layout>
                <c:manualLayout>
                  <c:x val="1.0460251907575199E-3"/>
                  <c:y val="-3.05676908447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36-D247-91D9-EE25FFF81449}"/>
                </c:ext>
              </c:extLst>
            </c:dLbl>
            <c:dLbl>
              <c:idx val="2"/>
              <c:layout>
                <c:manualLayout>
                  <c:x val="-1.04602519075756E-3"/>
                  <c:y val="-2.620087786694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36-D247-91D9-EE25FFF81449}"/>
                </c:ext>
              </c:extLst>
            </c:dLbl>
            <c:dLbl>
              <c:idx val="3"/>
              <c:layout>
                <c:manualLayout>
                  <c:x val="1.0460251907575199E-3"/>
                  <c:y val="-2.18340648891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36-D247-91D9-EE25FFF81449}"/>
                </c:ext>
              </c:extLst>
            </c:dLbl>
            <c:dLbl>
              <c:idx val="4"/>
              <c:layout>
                <c:manualLayout>
                  <c:x val="1.0460251907575199E-3"/>
                  <c:y val="-2.620087786694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36-D247-91D9-EE25FFF81449}"/>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'[2]Figure 1'!$A$65:$A$73</c:f>
              <c:strCache>
                <c:ptCount val="9"/>
                <c:pt idx="0">
                  <c:v>Roads and Active Transportation</c:v>
                </c:pt>
                <c:pt idx="1">
                  <c:v>Community Energy Systems</c:v>
                </c:pt>
                <c:pt idx="2">
                  <c:v>Recreation, Sport, Culture, Tourism</c:v>
                </c:pt>
                <c:pt idx="3">
                  <c:v>Drinking Water</c:v>
                </c:pt>
                <c:pt idx="4">
                  <c:v>Capacity Building</c:v>
                </c:pt>
                <c:pt idx="5">
                  <c:v>Wastewater</c:v>
                </c:pt>
                <c:pt idx="6">
                  <c:v>Public Transit</c:v>
                </c:pt>
                <c:pt idx="7">
                  <c:v>Solid Waste</c:v>
                </c:pt>
                <c:pt idx="8">
                  <c:v>Other</c:v>
                </c:pt>
              </c:strCache>
            </c:strRef>
          </c:cat>
          <c:val>
            <c:numRef>
              <c:f>'[2]Figure 1'!$B$65:$B$73</c:f>
              <c:numCache>
                <c:formatCode>General</c:formatCode>
                <c:ptCount val="9"/>
                <c:pt idx="0">
                  <c:v>1145</c:v>
                </c:pt>
                <c:pt idx="1">
                  <c:v>953</c:v>
                </c:pt>
                <c:pt idx="2">
                  <c:v>751</c:v>
                </c:pt>
                <c:pt idx="3">
                  <c:v>750</c:v>
                </c:pt>
                <c:pt idx="4">
                  <c:v>730</c:v>
                </c:pt>
                <c:pt idx="5">
                  <c:v>500</c:v>
                </c:pt>
                <c:pt idx="6">
                  <c:v>273</c:v>
                </c:pt>
                <c:pt idx="7">
                  <c:v>187</c:v>
                </c:pt>
                <c:pt idx="8">
                  <c:v>56</c:v>
                </c:pt>
              </c:numCache>
            </c:numRef>
          </c:val>
          <c:extLst>
            <c:ext xmlns:c16="http://schemas.microsoft.com/office/drawing/2014/chart" uri="{C3380CC4-5D6E-409C-BE32-E72D297353CC}">
              <c16:uniqueId val="{00000005-1136-D247-91D9-EE25FFF81449}"/>
            </c:ext>
          </c:extLst>
        </c:ser>
        <c:dLbls>
          <c:showLegendKey val="0"/>
          <c:showVal val="0"/>
          <c:showCatName val="0"/>
          <c:showSerName val="0"/>
          <c:showPercent val="0"/>
          <c:showBubbleSize val="0"/>
        </c:dLbls>
        <c:gapWidth val="150"/>
        <c:axId val="-2095320696"/>
        <c:axId val="-2044413464"/>
      </c:barChart>
      <c:barChart>
        <c:barDir val="col"/>
        <c:grouping val="clustered"/>
        <c:varyColors val="0"/>
        <c:ser>
          <c:idx val="1"/>
          <c:order val="1"/>
          <c:tx>
            <c:v>GVRF Projects</c:v>
          </c:tx>
          <c:spPr>
            <a:solidFill>
              <a:schemeClr val="accent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136-D247-91D9-EE25FFF81449}"/>
                </c:ext>
              </c:extLst>
            </c:dLbl>
            <c:dLbl>
              <c:idx val="1"/>
              <c:delete val="1"/>
              <c:extLst>
                <c:ext xmlns:c15="http://schemas.microsoft.com/office/drawing/2012/chart" uri="{CE6537A1-D6FC-4f65-9D91-7224C49458BB}"/>
                <c:ext xmlns:c16="http://schemas.microsoft.com/office/drawing/2014/chart" uri="{C3380CC4-5D6E-409C-BE32-E72D297353CC}">
                  <c16:uniqueId val="{00000007-1136-D247-91D9-EE25FFF81449}"/>
                </c:ext>
              </c:extLst>
            </c:dLbl>
            <c:dLbl>
              <c:idx val="2"/>
              <c:delete val="1"/>
              <c:extLst>
                <c:ext xmlns:c15="http://schemas.microsoft.com/office/drawing/2012/chart" uri="{CE6537A1-D6FC-4f65-9D91-7224C49458BB}"/>
                <c:ext xmlns:c16="http://schemas.microsoft.com/office/drawing/2014/chart" uri="{C3380CC4-5D6E-409C-BE32-E72D297353CC}">
                  <c16:uniqueId val="{00000008-1136-D247-91D9-EE25FFF81449}"/>
                </c:ext>
              </c:extLst>
            </c:dLbl>
            <c:dLbl>
              <c:idx val="3"/>
              <c:delete val="1"/>
              <c:extLst>
                <c:ext xmlns:c15="http://schemas.microsoft.com/office/drawing/2012/chart" uri="{CE6537A1-D6FC-4f65-9D91-7224C49458BB}"/>
                <c:ext xmlns:c16="http://schemas.microsoft.com/office/drawing/2014/chart" uri="{C3380CC4-5D6E-409C-BE32-E72D297353CC}">
                  <c16:uniqueId val="{00000009-1136-D247-91D9-EE25FFF81449}"/>
                </c:ext>
              </c:extLst>
            </c:dLbl>
            <c:dLbl>
              <c:idx val="4"/>
              <c:delete val="1"/>
              <c:extLst>
                <c:ext xmlns:c15="http://schemas.microsoft.com/office/drawing/2012/chart" uri="{CE6537A1-D6FC-4f65-9D91-7224C49458BB}"/>
                <c:ext xmlns:c16="http://schemas.microsoft.com/office/drawing/2014/chart" uri="{C3380CC4-5D6E-409C-BE32-E72D297353CC}">
                  <c16:uniqueId val="{0000000A-1136-D247-91D9-EE25FFF81449}"/>
                </c:ext>
              </c:extLst>
            </c:dLbl>
            <c:dLbl>
              <c:idx val="5"/>
              <c:delete val="1"/>
              <c:extLst>
                <c:ext xmlns:c15="http://schemas.microsoft.com/office/drawing/2012/chart" uri="{CE6537A1-D6FC-4f65-9D91-7224C49458BB}"/>
                <c:ext xmlns:c16="http://schemas.microsoft.com/office/drawing/2014/chart" uri="{C3380CC4-5D6E-409C-BE32-E72D297353CC}">
                  <c16:uniqueId val="{0000000B-1136-D247-91D9-EE25FFF81449}"/>
                </c:ext>
              </c:extLst>
            </c:dLbl>
            <c:dLbl>
              <c:idx val="7"/>
              <c:delete val="1"/>
              <c:extLst>
                <c:ext xmlns:c15="http://schemas.microsoft.com/office/drawing/2012/chart" uri="{CE6537A1-D6FC-4f65-9D91-7224C49458BB}"/>
                <c:ext xmlns:c16="http://schemas.microsoft.com/office/drawing/2014/chart" uri="{C3380CC4-5D6E-409C-BE32-E72D297353CC}">
                  <c16:uniqueId val="{0000000C-1136-D247-91D9-EE25FFF81449}"/>
                </c:ext>
              </c:extLst>
            </c:dLbl>
            <c:dLbl>
              <c:idx val="8"/>
              <c:delete val="1"/>
              <c:extLst>
                <c:ext xmlns:c15="http://schemas.microsoft.com/office/drawing/2012/chart" uri="{CE6537A1-D6FC-4f65-9D91-7224C49458BB}"/>
                <c:ext xmlns:c16="http://schemas.microsoft.com/office/drawing/2014/chart" uri="{C3380CC4-5D6E-409C-BE32-E72D297353CC}">
                  <c16:uniqueId val="{0000000D-1136-D247-91D9-EE25FFF81449}"/>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'[2]Figure 1'!$A$65:$A$73</c:f>
              <c:strCache>
                <c:ptCount val="9"/>
                <c:pt idx="0">
                  <c:v>Roads and Active Transportation</c:v>
                </c:pt>
                <c:pt idx="1">
                  <c:v>Community Energy Systems</c:v>
                </c:pt>
                <c:pt idx="2">
                  <c:v>Recreation, Sport, Culture, Tourism</c:v>
                </c:pt>
                <c:pt idx="3">
                  <c:v>Drinking Water</c:v>
                </c:pt>
                <c:pt idx="4">
                  <c:v>Capacity Building</c:v>
                </c:pt>
                <c:pt idx="5">
                  <c:v>Wastewater</c:v>
                </c:pt>
                <c:pt idx="6">
                  <c:v>Public Transit</c:v>
                </c:pt>
                <c:pt idx="7">
                  <c:v>Solid Waste</c:v>
                </c:pt>
                <c:pt idx="8">
                  <c:v>Other</c:v>
                </c:pt>
              </c:strCache>
            </c:strRef>
          </c:cat>
          <c:val>
            <c:numRef>
              <c:f>'[2]Figure 1'!$C$65:$C$73</c:f>
              <c:numCache>
                <c:formatCode>General</c:formatCode>
                <c:ptCount val="9"/>
                <c:pt idx="0">
                  <c:v>0</c:v>
                </c:pt>
                <c:pt idx="1">
                  <c:v>0</c:v>
                </c:pt>
                <c:pt idx="2">
                  <c:v>0</c:v>
                </c:pt>
                <c:pt idx="3">
                  <c:v>0</c:v>
                </c:pt>
                <c:pt idx="4">
                  <c:v>0</c:v>
                </c:pt>
                <c:pt idx="5">
                  <c:v>0</c:v>
                </c:pt>
                <c:pt idx="6">
                  <c:v>53</c:v>
                </c:pt>
                <c:pt idx="7">
                  <c:v>0</c:v>
                </c:pt>
                <c:pt idx="8">
                  <c:v>0</c:v>
                </c:pt>
              </c:numCache>
            </c:numRef>
          </c:val>
          <c:extLst>
            <c:ext xmlns:c16="http://schemas.microsoft.com/office/drawing/2014/chart" uri="{C3380CC4-5D6E-409C-BE32-E72D297353CC}">
              <c16:uniqueId val="{0000000E-1136-D247-91D9-EE25FFF81449}"/>
            </c:ext>
          </c:extLst>
        </c:ser>
        <c:dLbls>
          <c:showLegendKey val="0"/>
          <c:showVal val="0"/>
          <c:showCatName val="0"/>
          <c:showSerName val="0"/>
          <c:showPercent val="0"/>
          <c:showBubbleSize val="0"/>
        </c:dLbls>
        <c:gapWidth val="150"/>
        <c:axId val="-2095951320"/>
        <c:axId val="-2043701512"/>
      </c:barChart>
      <c:catAx>
        <c:axId val="-2095320696"/>
        <c:scaling>
          <c:orientation val="minMax"/>
        </c:scaling>
        <c:delete val="0"/>
        <c:axPos val="b"/>
        <c:numFmt formatCode="General" sourceLinked="0"/>
        <c:majorTickMark val="out"/>
        <c:minorTickMark val="none"/>
        <c:tickLblPos val="nextTo"/>
        <c:txPr>
          <a:bodyPr rot="0" vert="horz"/>
          <a:lstStyle/>
          <a:p>
            <a:pPr>
              <a:defRPr sz="1100" b="1"/>
            </a:pPr>
            <a:endParaRPr lang="en-US"/>
          </a:p>
        </c:txPr>
        <c:crossAx val="-2044413464"/>
        <c:crosses val="autoZero"/>
        <c:auto val="1"/>
        <c:lblAlgn val="ctr"/>
        <c:lblOffset val="100"/>
        <c:noMultiLvlLbl val="0"/>
      </c:catAx>
      <c:valAx>
        <c:axId val="-2044413464"/>
        <c:scaling>
          <c:orientation val="minMax"/>
        </c:scaling>
        <c:delete val="1"/>
        <c:axPos val="l"/>
        <c:majorGridlines/>
        <c:numFmt formatCode="General" sourceLinked="1"/>
        <c:majorTickMark val="out"/>
        <c:minorTickMark val="none"/>
        <c:tickLblPos val="nextTo"/>
        <c:crossAx val="-2095320696"/>
        <c:crosses val="autoZero"/>
        <c:crossBetween val="between"/>
      </c:valAx>
      <c:valAx>
        <c:axId val="-2043701512"/>
        <c:scaling>
          <c:orientation val="minMax"/>
          <c:max val="1400"/>
        </c:scaling>
        <c:delete val="1"/>
        <c:axPos val="r"/>
        <c:numFmt formatCode="General" sourceLinked="1"/>
        <c:majorTickMark val="out"/>
        <c:minorTickMark val="none"/>
        <c:tickLblPos val="nextTo"/>
        <c:crossAx val="-2095951320"/>
        <c:crosses val="max"/>
        <c:crossBetween val="between"/>
      </c:valAx>
      <c:catAx>
        <c:axId val="-2095951320"/>
        <c:scaling>
          <c:orientation val="minMax"/>
        </c:scaling>
        <c:delete val="1"/>
        <c:axPos val="b"/>
        <c:numFmt formatCode="General" sourceLinked="1"/>
        <c:majorTickMark val="out"/>
        <c:minorTickMark val="none"/>
        <c:tickLblPos val="nextTo"/>
        <c:crossAx val="-2043701512"/>
        <c:crosses val="autoZero"/>
        <c:auto val="1"/>
        <c:lblAlgn val="ctr"/>
        <c:lblOffset val="100"/>
        <c:noMultiLvlLbl val="0"/>
      </c:catAx>
    </c:plotArea>
    <c:legend>
      <c:legendPos val="b"/>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l">
              <a:defRPr/>
            </a:pPr>
            <a:r>
              <a:rPr lang="en-US" dirty="0"/>
              <a:t>Gas Tax Funds Leveraged</a:t>
            </a:r>
            <a:r>
              <a:rPr lang="en-US" baseline="0" dirty="0"/>
              <a:t> in Complete</a:t>
            </a:r>
            <a:r>
              <a:rPr lang="en-US" dirty="0"/>
              <a:t> Projects: </a:t>
            </a:r>
          </a:p>
          <a:p>
            <a:pPr algn="l">
              <a:defRPr/>
            </a:pPr>
            <a:r>
              <a:rPr lang="en-US" dirty="0"/>
              <a:t>2014 - 2018</a:t>
            </a:r>
          </a:p>
        </c:rich>
      </c:tx>
      <c:layout>
        <c:manualLayout>
          <c:xMode val="edge"/>
          <c:yMode val="edge"/>
          <c:x val="2.5387106547055501E-2"/>
          <c:y val="0"/>
        </c:manualLayout>
      </c:layout>
      <c:overlay val="0"/>
    </c:title>
    <c:autoTitleDeleted val="0"/>
    <c:plotArea>
      <c:layout/>
      <c:barChart>
        <c:barDir val="bar"/>
        <c:grouping val="stacked"/>
        <c:varyColors val="0"/>
        <c:ser>
          <c:idx val="0"/>
          <c:order val="0"/>
          <c:tx>
            <c:v>Gas Tax Fund</c:v>
          </c:tx>
          <c:spPr>
            <a:solidFill>
              <a:schemeClr val="accent3"/>
            </a:solidFill>
          </c:spPr>
          <c:invertIfNegative val="0"/>
          <c:cat>
            <c:strRef>
              <c:f>'2013-2018Stack#2'!$AN$21:$AN$29</c:f>
              <c:strCache>
                <c:ptCount val="9"/>
                <c:pt idx="0">
                  <c:v>Other</c:v>
                </c:pt>
                <c:pt idx="1">
                  <c:v>Community Energy Systems</c:v>
                </c:pt>
                <c:pt idx="2">
                  <c:v>Recreation, Sport, Culture, Tourism</c:v>
                </c:pt>
                <c:pt idx="3">
                  <c:v>Drinking Water</c:v>
                </c:pt>
                <c:pt idx="4">
                  <c:v>Wastewater</c:v>
                </c:pt>
                <c:pt idx="5">
                  <c:v>Roads and Active Transportation</c:v>
                </c:pt>
                <c:pt idx="6">
                  <c:v>Public Transit</c:v>
                </c:pt>
                <c:pt idx="7">
                  <c:v>Solid Waste</c:v>
                </c:pt>
                <c:pt idx="8">
                  <c:v>Capacity Building</c:v>
                </c:pt>
              </c:strCache>
            </c:strRef>
          </c:cat>
          <c:val>
            <c:numRef>
              <c:f>'2013-2018Stack#2'!$AO$21:$AO$29</c:f>
              <c:numCache>
                <c:formatCode>0%</c:formatCode>
                <c:ptCount val="9"/>
                <c:pt idx="0">
                  <c:v>0.250454580459605</c:v>
                </c:pt>
                <c:pt idx="1">
                  <c:v>0.334944656312962</c:v>
                </c:pt>
                <c:pt idx="2">
                  <c:v>0.34047493310059102</c:v>
                </c:pt>
                <c:pt idx="3">
                  <c:v>0.417034230961074</c:v>
                </c:pt>
                <c:pt idx="4">
                  <c:v>0.52422051840363904</c:v>
                </c:pt>
                <c:pt idx="5">
                  <c:v>0.53182262793852697</c:v>
                </c:pt>
                <c:pt idx="6">
                  <c:v>0.53410966344809996</c:v>
                </c:pt>
                <c:pt idx="7">
                  <c:v>0.53674677501873003</c:v>
                </c:pt>
                <c:pt idx="8">
                  <c:v>0.816883955117084</c:v>
                </c:pt>
              </c:numCache>
            </c:numRef>
          </c:val>
          <c:extLst>
            <c:ext xmlns:c16="http://schemas.microsoft.com/office/drawing/2014/chart" uri="{C3380CC4-5D6E-409C-BE32-E72D297353CC}">
              <c16:uniqueId val="{00000000-828A-5942-ACA3-3F1CE8331988}"/>
            </c:ext>
          </c:extLst>
        </c:ser>
        <c:ser>
          <c:idx val="1"/>
          <c:order val="1"/>
          <c:tx>
            <c:v>Other Funding Source</c:v>
          </c:tx>
          <c:spPr>
            <a:solidFill>
              <a:srgbClr val="F79646"/>
            </a:solidFill>
            <a:ln>
              <a:solidFill>
                <a:schemeClr val="tx2"/>
              </a:solidFill>
            </a:ln>
          </c:spPr>
          <c:invertIfNegative val="0"/>
          <c:cat>
            <c:strRef>
              <c:f>'2013-2018Stack#2'!$AN$21:$AN$29</c:f>
              <c:strCache>
                <c:ptCount val="9"/>
                <c:pt idx="0">
                  <c:v>Other</c:v>
                </c:pt>
                <c:pt idx="1">
                  <c:v>Community Energy Systems</c:v>
                </c:pt>
                <c:pt idx="2">
                  <c:v>Recreation, Sport, Culture, Tourism</c:v>
                </c:pt>
                <c:pt idx="3">
                  <c:v>Drinking Water</c:v>
                </c:pt>
                <c:pt idx="4">
                  <c:v>Wastewater</c:v>
                </c:pt>
                <c:pt idx="5">
                  <c:v>Roads and Active Transportation</c:v>
                </c:pt>
                <c:pt idx="6">
                  <c:v>Public Transit</c:v>
                </c:pt>
                <c:pt idx="7">
                  <c:v>Solid Waste</c:v>
                </c:pt>
                <c:pt idx="8">
                  <c:v>Capacity Building</c:v>
                </c:pt>
              </c:strCache>
            </c:strRef>
          </c:cat>
          <c:val>
            <c:numRef>
              <c:f>'2013-2018Stack#2'!$AP$21:$AP$29</c:f>
              <c:numCache>
                <c:formatCode>0%</c:formatCode>
                <c:ptCount val="9"/>
                <c:pt idx="0">
                  <c:v>0.749545419540395</c:v>
                </c:pt>
                <c:pt idx="1">
                  <c:v>0.665055343687038</c:v>
                </c:pt>
                <c:pt idx="2">
                  <c:v>0.65952506689940904</c:v>
                </c:pt>
                <c:pt idx="3">
                  <c:v>0.58296576903892605</c:v>
                </c:pt>
                <c:pt idx="4">
                  <c:v>0.47577948159636102</c:v>
                </c:pt>
                <c:pt idx="5">
                  <c:v>0.46817737206147297</c:v>
                </c:pt>
                <c:pt idx="6">
                  <c:v>0.46589033655189999</c:v>
                </c:pt>
                <c:pt idx="7">
                  <c:v>0.46325322498126997</c:v>
                </c:pt>
                <c:pt idx="8">
                  <c:v>0.183116044882916</c:v>
                </c:pt>
              </c:numCache>
            </c:numRef>
          </c:val>
          <c:extLst>
            <c:ext xmlns:c16="http://schemas.microsoft.com/office/drawing/2014/chart" uri="{C3380CC4-5D6E-409C-BE32-E72D297353CC}">
              <c16:uniqueId val="{00000001-828A-5942-ACA3-3F1CE8331988}"/>
            </c:ext>
          </c:extLst>
        </c:ser>
        <c:dLbls>
          <c:showLegendKey val="0"/>
          <c:showVal val="0"/>
          <c:showCatName val="0"/>
          <c:showSerName val="0"/>
          <c:showPercent val="0"/>
          <c:showBubbleSize val="0"/>
        </c:dLbls>
        <c:gapWidth val="150"/>
        <c:overlap val="100"/>
        <c:axId val="-2093201768"/>
        <c:axId val="-2093176488"/>
      </c:barChart>
      <c:catAx>
        <c:axId val="-2093201768"/>
        <c:scaling>
          <c:orientation val="minMax"/>
        </c:scaling>
        <c:delete val="0"/>
        <c:axPos val="l"/>
        <c:numFmt formatCode="General" sourceLinked="0"/>
        <c:majorTickMark val="out"/>
        <c:minorTickMark val="none"/>
        <c:tickLblPos val="nextTo"/>
        <c:txPr>
          <a:bodyPr/>
          <a:lstStyle/>
          <a:p>
            <a:pPr>
              <a:defRPr sz="1200" b="1"/>
            </a:pPr>
            <a:endParaRPr lang="en-US"/>
          </a:p>
        </c:txPr>
        <c:crossAx val="-2093176488"/>
        <c:crosses val="autoZero"/>
        <c:auto val="1"/>
        <c:lblAlgn val="ctr"/>
        <c:lblOffset val="100"/>
        <c:noMultiLvlLbl val="0"/>
      </c:catAx>
      <c:valAx>
        <c:axId val="-2093176488"/>
        <c:scaling>
          <c:orientation val="minMax"/>
          <c:max val="1"/>
        </c:scaling>
        <c:delete val="0"/>
        <c:axPos val="b"/>
        <c:majorGridlines/>
        <c:numFmt formatCode="0%" sourceLinked="1"/>
        <c:majorTickMark val="out"/>
        <c:minorTickMark val="none"/>
        <c:tickLblPos val="nextTo"/>
        <c:txPr>
          <a:bodyPr/>
          <a:lstStyle/>
          <a:p>
            <a:pPr>
              <a:defRPr sz="1200" b="1"/>
            </a:pPr>
            <a:endParaRPr lang="en-US"/>
          </a:p>
        </c:txPr>
        <c:crossAx val="-2093201768"/>
        <c:crosses val="autoZero"/>
        <c:crossBetween val="between"/>
      </c:valAx>
    </c:plotArea>
    <c:legend>
      <c:legendPos val="b"/>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800"/>
            </a:pPr>
            <a:r>
              <a:rPr lang="en-US" sz="1800" b="1" i="0" baseline="0" dirty="0">
                <a:effectLst/>
              </a:rPr>
              <a:t>Gas </a:t>
            </a:r>
            <a:r>
              <a:rPr lang="en-US" sz="2000" b="1" i="0" baseline="0" dirty="0">
                <a:effectLst/>
              </a:rPr>
              <a:t>Tax</a:t>
            </a:r>
            <a:r>
              <a:rPr lang="en-US" sz="1800" b="1" i="0" baseline="0" dirty="0">
                <a:effectLst/>
              </a:rPr>
              <a:t> Investment by Project Category:  2018</a:t>
            </a:r>
            <a:endParaRPr lang="en-US" sz="1800" dirty="0">
              <a:effectLst/>
            </a:endParaRPr>
          </a:p>
        </c:rich>
      </c:tx>
      <c:layout>
        <c:manualLayout>
          <c:xMode val="edge"/>
          <c:yMode val="edge"/>
          <c:x val="0.23637986896851601"/>
          <c:y val="4.4790786628170702E-2"/>
        </c:manualLayout>
      </c:layout>
      <c:overlay val="1"/>
    </c:title>
    <c:autoTitleDeleted val="0"/>
    <c:plotArea>
      <c:layout/>
      <c:barChart>
        <c:barDir val="col"/>
        <c:grouping val="clustered"/>
        <c:varyColors val="0"/>
        <c:ser>
          <c:idx val="0"/>
          <c:order val="0"/>
          <c:tx>
            <c:v>CWF / SPF Investment</c:v>
          </c:tx>
          <c:spPr>
            <a:solidFill>
              <a:schemeClr val="accent3"/>
            </a:solidFill>
          </c:spPr>
          <c:invertIfNegative val="0"/>
          <c:dLbls>
            <c:dLbl>
              <c:idx val="5"/>
              <c:layout>
                <c:manualLayout>
                  <c:x val="0"/>
                  <c:y val="-2.6678944116014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DC-504F-A828-AE16BA859E20}"/>
                </c:ext>
              </c:extLst>
            </c:dLbl>
            <c:dLbl>
              <c:idx val="6"/>
              <c:layout>
                <c:manualLayout>
                  <c:x val="-1.4944776028208399E-16"/>
                  <c:y val="-2.2232453430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DC-504F-A828-AE16BA859E20}"/>
                </c:ext>
              </c:extLst>
            </c:dLbl>
            <c:dLbl>
              <c:idx val="7"/>
              <c:layout>
                <c:manualLayout>
                  <c:x val="0"/>
                  <c:y val="-3.55719254880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DC-504F-A828-AE16BA859E20}"/>
                </c:ext>
              </c:extLst>
            </c:dLbl>
            <c:dLbl>
              <c:idx val="8"/>
              <c:layout>
                <c:manualLayout>
                  <c:x val="0"/>
                  <c:y val="-2.2232453430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C-504F-A828-AE16BA859E2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Tax Fund'!$T$2:$T$10</c:f>
              <c:strCache>
                <c:ptCount val="9"/>
                <c:pt idx="0">
                  <c:v>Public Transit</c:v>
                </c:pt>
                <c:pt idx="1">
                  <c:v>Roads and Active Transportation</c:v>
                </c:pt>
                <c:pt idx="2">
                  <c:v>Recreation, Sport, Cultural, Tourism</c:v>
                </c:pt>
                <c:pt idx="3">
                  <c:v>Wastewater</c:v>
                </c:pt>
                <c:pt idx="4">
                  <c:v>Drinking Water</c:v>
                </c:pt>
                <c:pt idx="5">
                  <c:v>Solid Waste</c:v>
                </c:pt>
                <c:pt idx="6">
                  <c:v>Capacity Building</c:v>
                </c:pt>
                <c:pt idx="7">
                  <c:v>Other</c:v>
                </c:pt>
                <c:pt idx="8">
                  <c:v>Community Energy Systems</c:v>
                </c:pt>
              </c:strCache>
            </c:strRef>
          </c:cat>
          <c:val>
            <c:numRef>
              <c:f>'Gas Tax Fund'!$U$2:$U$10</c:f>
              <c:numCache>
                <c:formatCode>[&lt;999950]0.0,"K";[&lt;999950000]0.0,,"M";0.0,,,"B"</c:formatCode>
                <c:ptCount val="9"/>
                <c:pt idx="0">
                  <c:v>160178010.78</c:v>
                </c:pt>
                <c:pt idx="1">
                  <c:v>59348800.759999998</c:v>
                </c:pt>
                <c:pt idx="2">
                  <c:v>32408138.57</c:v>
                </c:pt>
                <c:pt idx="3">
                  <c:v>28380130.039999999</c:v>
                </c:pt>
                <c:pt idx="4">
                  <c:v>16432189.98</c:v>
                </c:pt>
                <c:pt idx="5">
                  <c:v>7832294.9500000002</c:v>
                </c:pt>
                <c:pt idx="6">
                  <c:v>6700717</c:v>
                </c:pt>
                <c:pt idx="7">
                  <c:v>3949436.98</c:v>
                </c:pt>
                <c:pt idx="8">
                  <c:v>3524701.21</c:v>
                </c:pt>
              </c:numCache>
            </c:numRef>
          </c:val>
          <c:extLst>
            <c:ext xmlns:c16="http://schemas.microsoft.com/office/drawing/2014/chart" uri="{C3380CC4-5D6E-409C-BE32-E72D297353CC}">
              <c16:uniqueId val="{00000004-A6DC-504F-A828-AE16BA859E20}"/>
            </c:ext>
          </c:extLst>
        </c:ser>
        <c:dLbls>
          <c:showLegendKey val="0"/>
          <c:showVal val="1"/>
          <c:showCatName val="0"/>
          <c:showSerName val="0"/>
          <c:showPercent val="0"/>
          <c:showBubbleSize val="0"/>
        </c:dLbls>
        <c:gapWidth val="150"/>
        <c:axId val="-2114704136"/>
        <c:axId val="-2114828136"/>
      </c:barChart>
      <c:barChart>
        <c:barDir val="col"/>
        <c:grouping val="clustered"/>
        <c:varyColors val="0"/>
        <c:ser>
          <c:idx val="1"/>
          <c:order val="1"/>
          <c:tx>
            <c:v>GVRF Investment</c:v>
          </c:tx>
          <c:spPr>
            <a:solidFill>
              <a:schemeClr val="accent6"/>
            </a:solidFill>
          </c:spPr>
          <c:invertIfNegative val="0"/>
          <c:dLbls>
            <c:dLbl>
              <c:idx val="0"/>
              <c:layout>
                <c:manualLayout>
                  <c:x val="-4.6702425088151301E-18"/>
                  <c:y val="0.13339472058007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DC-504F-A828-AE16BA859E20}"/>
                </c:ext>
              </c:extLst>
            </c:dLbl>
            <c:dLbl>
              <c:idx val="1"/>
              <c:delete val="1"/>
              <c:extLst>
                <c:ext xmlns:c15="http://schemas.microsoft.com/office/drawing/2012/chart" uri="{CE6537A1-D6FC-4f65-9D91-7224C49458BB}"/>
                <c:ext xmlns:c16="http://schemas.microsoft.com/office/drawing/2014/chart" uri="{C3380CC4-5D6E-409C-BE32-E72D297353CC}">
                  <c16:uniqueId val="{00000006-A6DC-504F-A828-AE16BA859E20}"/>
                </c:ext>
              </c:extLst>
            </c:dLbl>
            <c:dLbl>
              <c:idx val="2"/>
              <c:delete val="1"/>
              <c:extLst>
                <c:ext xmlns:c15="http://schemas.microsoft.com/office/drawing/2012/chart" uri="{CE6537A1-D6FC-4f65-9D91-7224C49458BB}"/>
                <c:ext xmlns:c16="http://schemas.microsoft.com/office/drawing/2014/chart" uri="{C3380CC4-5D6E-409C-BE32-E72D297353CC}">
                  <c16:uniqueId val="{00000007-A6DC-504F-A828-AE16BA859E20}"/>
                </c:ext>
              </c:extLst>
            </c:dLbl>
            <c:dLbl>
              <c:idx val="3"/>
              <c:delete val="1"/>
              <c:extLst>
                <c:ext xmlns:c15="http://schemas.microsoft.com/office/drawing/2012/chart" uri="{CE6537A1-D6FC-4f65-9D91-7224C49458BB}"/>
                <c:ext xmlns:c16="http://schemas.microsoft.com/office/drawing/2014/chart" uri="{C3380CC4-5D6E-409C-BE32-E72D297353CC}">
                  <c16:uniqueId val="{00000008-A6DC-504F-A828-AE16BA859E20}"/>
                </c:ext>
              </c:extLst>
            </c:dLbl>
            <c:dLbl>
              <c:idx val="4"/>
              <c:delete val="1"/>
              <c:extLst>
                <c:ext xmlns:c15="http://schemas.microsoft.com/office/drawing/2012/chart" uri="{CE6537A1-D6FC-4f65-9D91-7224C49458BB}"/>
                <c:ext xmlns:c16="http://schemas.microsoft.com/office/drawing/2014/chart" uri="{C3380CC4-5D6E-409C-BE32-E72D297353CC}">
                  <c16:uniqueId val="{00000009-A6DC-504F-A828-AE16BA859E20}"/>
                </c:ext>
              </c:extLst>
            </c:dLbl>
            <c:dLbl>
              <c:idx val="5"/>
              <c:delete val="1"/>
              <c:extLst>
                <c:ext xmlns:c15="http://schemas.microsoft.com/office/drawing/2012/chart" uri="{CE6537A1-D6FC-4f65-9D91-7224C49458BB}"/>
                <c:ext xmlns:c16="http://schemas.microsoft.com/office/drawing/2014/chart" uri="{C3380CC4-5D6E-409C-BE32-E72D297353CC}">
                  <c16:uniqueId val="{0000000A-A6DC-504F-A828-AE16BA859E20}"/>
                </c:ext>
              </c:extLst>
            </c:dLbl>
            <c:dLbl>
              <c:idx val="6"/>
              <c:delete val="1"/>
              <c:extLst>
                <c:ext xmlns:c15="http://schemas.microsoft.com/office/drawing/2012/chart" uri="{CE6537A1-D6FC-4f65-9D91-7224C49458BB}"/>
                <c:ext xmlns:c16="http://schemas.microsoft.com/office/drawing/2014/chart" uri="{C3380CC4-5D6E-409C-BE32-E72D297353CC}">
                  <c16:uniqueId val="{0000000B-A6DC-504F-A828-AE16BA859E20}"/>
                </c:ext>
              </c:extLst>
            </c:dLbl>
            <c:dLbl>
              <c:idx val="7"/>
              <c:delete val="1"/>
              <c:extLst>
                <c:ext xmlns:c15="http://schemas.microsoft.com/office/drawing/2012/chart" uri="{CE6537A1-D6FC-4f65-9D91-7224C49458BB}"/>
                <c:ext xmlns:c16="http://schemas.microsoft.com/office/drawing/2014/chart" uri="{C3380CC4-5D6E-409C-BE32-E72D297353CC}">
                  <c16:uniqueId val="{0000000C-A6DC-504F-A828-AE16BA859E20}"/>
                </c:ext>
              </c:extLst>
            </c:dLbl>
            <c:dLbl>
              <c:idx val="8"/>
              <c:delete val="1"/>
              <c:extLst>
                <c:ext xmlns:c15="http://schemas.microsoft.com/office/drawing/2012/chart" uri="{CE6537A1-D6FC-4f65-9D91-7224C49458BB}"/>
                <c:ext xmlns:c16="http://schemas.microsoft.com/office/drawing/2014/chart" uri="{C3380CC4-5D6E-409C-BE32-E72D297353CC}">
                  <c16:uniqueId val="{0000000D-A6DC-504F-A828-AE16BA859E2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Tax Fund'!$T$2:$T$10</c:f>
              <c:strCache>
                <c:ptCount val="9"/>
                <c:pt idx="0">
                  <c:v>Public Transit</c:v>
                </c:pt>
                <c:pt idx="1">
                  <c:v>Roads and Active Transportation</c:v>
                </c:pt>
                <c:pt idx="2">
                  <c:v>Recreation, Sport, Cultural, Tourism</c:v>
                </c:pt>
                <c:pt idx="3">
                  <c:v>Wastewater</c:v>
                </c:pt>
                <c:pt idx="4">
                  <c:v>Drinking Water</c:v>
                </c:pt>
                <c:pt idx="5">
                  <c:v>Solid Waste</c:v>
                </c:pt>
                <c:pt idx="6">
                  <c:v>Capacity Building</c:v>
                </c:pt>
                <c:pt idx="7">
                  <c:v>Other</c:v>
                </c:pt>
                <c:pt idx="8">
                  <c:v>Community Energy Systems</c:v>
                </c:pt>
              </c:strCache>
            </c:strRef>
          </c:cat>
          <c:val>
            <c:numRef>
              <c:f>'Gas Tax Fund'!$V$2:$V$10</c:f>
              <c:numCache>
                <c:formatCode>[&lt;999950]0.00,"K";[&lt;999950000]0.00,,"M";0.00,,,"B"</c:formatCode>
                <c:ptCount val="9"/>
                <c:pt idx="0" formatCode="[&lt;999950]0.0,&quot;K&quot;;[&lt;999950000]0.0,,&quot;M&quot;;0.0,,,&quot;B&quot;">
                  <c:v>155930408.13</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E-A6DC-504F-A828-AE16BA859E20}"/>
            </c:ext>
          </c:extLst>
        </c:ser>
        <c:dLbls>
          <c:showLegendKey val="0"/>
          <c:showVal val="0"/>
          <c:showCatName val="0"/>
          <c:showSerName val="0"/>
          <c:showPercent val="0"/>
          <c:showBubbleSize val="0"/>
        </c:dLbls>
        <c:gapWidth val="150"/>
        <c:axId val="-2065341192"/>
        <c:axId val="-2065338952"/>
      </c:barChart>
      <c:catAx>
        <c:axId val="-2114704136"/>
        <c:scaling>
          <c:orientation val="minMax"/>
        </c:scaling>
        <c:delete val="0"/>
        <c:axPos val="b"/>
        <c:numFmt formatCode="General" sourceLinked="0"/>
        <c:majorTickMark val="out"/>
        <c:minorTickMark val="none"/>
        <c:tickLblPos val="nextTo"/>
        <c:txPr>
          <a:bodyPr/>
          <a:lstStyle/>
          <a:p>
            <a:pPr>
              <a:defRPr sz="1000" b="1"/>
            </a:pPr>
            <a:endParaRPr lang="en-US"/>
          </a:p>
        </c:txPr>
        <c:crossAx val="-2114828136"/>
        <c:crosses val="autoZero"/>
        <c:auto val="1"/>
        <c:lblAlgn val="ctr"/>
        <c:lblOffset val="100"/>
        <c:noMultiLvlLbl val="0"/>
      </c:catAx>
      <c:valAx>
        <c:axId val="-2114828136"/>
        <c:scaling>
          <c:orientation val="minMax"/>
        </c:scaling>
        <c:delete val="1"/>
        <c:axPos val="l"/>
        <c:majorGridlines/>
        <c:numFmt formatCode="[&lt;999950]0.0,&quot;K&quot;;[&lt;999950000]0.0,,&quot;M&quot;;0.0,,,&quot;B&quot;" sourceLinked="1"/>
        <c:majorTickMark val="out"/>
        <c:minorTickMark val="none"/>
        <c:tickLblPos val="nextTo"/>
        <c:crossAx val="-2114704136"/>
        <c:crosses val="autoZero"/>
        <c:crossBetween val="between"/>
      </c:valAx>
      <c:valAx>
        <c:axId val="-2065338952"/>
        <c:scaling>
          <c:orientation val="minMax"/>
        </c:scaling>
        <c:delete val="1"/>
        <c:axPos val="r"/>
        <c:numFmt formatCode="[&lt;999950]0.0,&quot;K&quot;;[&lt;999950000]0.0,,&quot;M&quot;;0.0,,,&quot;B&quot;" sourceLinked="1"/>
        <c:majorTickMark val="out"/>
        <c:minorTickMark val="none"/>
        <c:tickLblPos val="nextTo"/>
        <c:crossAx val="-2065341192"/>
        <c:crosses val="max"/>
        <c:crossBetween val="between"/>
      </c:valAx>
      <c:catAx>
        <c:axId val="-2065341192"/>
        <c:scaling>
          <c:orientation val="minMax"/>
        </c:scaling>
        <c:delete val="1"/>
        <c:axPos val="b"/>
        <c:numFmt formatCode="General" sourceLinked="1"/>
        <c:majorTickMark val="out"/>
        <c:minorTickMark val="none"/>
        <c:tickLblPos val="nextTo"/>
        <c:crossAx val="-2065338952"/>
        <c:crosses val="autoZero"/>
        <c:auto val="1"/>
        <c:lblAlgn val="ctr"/>
        <c:lblOffset val="100"/>
        <c:noMultiLvlLbl val="0"/>
      </c:catAx>
    </c:plotArea>
    <c:legend>
      <c:legendPos val="b"/>
      <c:overlay val="0"/>
      <c:txPr>
        <a:bodyPr/>
        <a:lstStyle/>
        <a:p>
          <a:pPr>
            <a:defRPr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000"/>
            </a:pPr>
            <a:r>
              <a:rPr lang="en-US" sz="2000" b="1" i="0" baseline="0">
                <a:effectLst/>
              </a:rPr>
              <a:t>Gas Tax Project Count by Category: 2018</a:t>
            </a:r>
            <a:endParaRPr lang="en-US" sz="2000">
              <a:effectLst/>
            </a:endParaRPr>
          </a:p>
        </c:rich>
      </c:tx>
      <c:layout>
        <c:manualLayout>
          <c:xMode val="edge"/>
          <c:yMode val="edge"/>
          <c:x val="0.25151772332007699"/>
          <c:y val="4.87980796940157E-2"/>
        </c:manualLayout>
      </c:layout>
      <c:overlay val="1"/>
    </c:title>
    <c:autoTitleDeleted val="0"/>
    <c:plotArea>
      <c:layout/>
      <c:barChart>
        <c:barDir val="col"/>
        <c:grouping val="clustered"/>
        <c:varyColors val="0"/>
        <c:ser>
          <c:idx val="0"/>
          <c:order val="0"/>
          <c:tx>
            <c:v>CWF /SPF Projects</c:v>
          </c:tx>
          <c:spPr>
            <a:solidFill>
              <a:schemeClr val="accent3"/>
            </a:solidFill>
          </c:spPr>
          <c:invertIfNegative val="0"/>
          <c:dLbls>
            <c:dLbl>
              <c:idx val="1"/>
              <c:layout>
                <c:manualLayout>
                  <c:x val="-1.6092067224231301E-7"/>
                  <c:y val="1.7427611150114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45-F147-8384-85BDC7EC31A7}"/>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Tax Fund'!$Z$2:$Z$10</c:f>
              <c:strCache>
                <c:ptCount val="9"/>
                <c:pt idx="0">
                  <c:v>Recreation, Sport, Cultural, Tourism</c:v>
                </c:pt>
                <c:pt idx="1">
                  <c:v>Roads and Active Transportation</c:v>
                </c:pt>
                <c:pt idx="2">
                  <c:v>Capacity Building</c:v>
                </c:pt>
                <c:pt idx="3">
                  <c:v>Drinking Water</c:v>
                </c:pt>
                <c:pt idx="4">
                  <c:v>Wastewater</c:v>
                </c:pt>
                <c:pt idx="5">
                  <c:v>Community Energy Systems</c:v>
                </c:pt>
                <c:pt idx="6">
                  <c:v>Public Transit</c:v>
                </c:pt>
                <c:pt idx="7">
                  <c:v>Solid Waste</c:v>
                </c:pt>
                <c:pt idx="8">
                  <c:v>Other</c:v>
                </c:pt>
              </c:strCache>
            </c:strRef>
          </c:cat>
          <c:val>
            <c:numRef>
              <c:f>'Gas Tax Fund'!$AA$2:$AA$10</c:f>
              <c:numCache>
                <c:formatCode>_(* #,##0_);_(* \(#,##0\);_(* "-"??_);_(@_)</c:formatCode>
                <c:ptCount val="9"/>
                <c:pt idx="0">
                  <c:v>298</c:v>
                </c:pt>
                <c:pt idx="1">
                  <c:v>229</c:v>
                </c:pt>
                <c:pt idx="2">
                  <c:v>155</c:v>
                </c:pt>
                <c:pt idx="3">
                  <c:v>106</c:v>
                </c:pt>
                <c:pt idx="4">
                  <c:v>81</c:v>
                </c:pt>
                <c:pt idx="5">
                  <c:v>57</c:v>
                </c:pt>
                <c:pt idx="6">
                  <c:v>35</c:v>
                </c:pt>
                <c:pt idx="7">
                  <c:v>25</c:v>
                </c:pt>
                <c:pt idx="8">
                  <c:v>16</c:v>
                </c:pt>
              </c:numCache>
            </c:numRef>
          </c:val>
          <c:extLst>
            <c:ext xmlns:c16="http://schemas.microsoft.com/office/drawing/2014/chart" uri="{C3380CC4-5D6E-409C-BE32-E72D297353CC}">
              <c16:uniqueId val="{00000001-D445-F147-8384-85BDC7EC31A7}"/>
            </c:ext>
          </c:extLst>
        </c:ser>
        <c:dLbls>
          <c:showLegendKey val="0"/>
          <c:showVal val="1"/>
          <c:showCatName val="0"/>
          <c:showSerName val="0"/>
          <c:showPercent val="0"/>
          <c:showBubbleSize val="0"/>
        </c:dLbls>
        <c:gapWidth val="150"/>
        <c:axId val="-2044976632"/>
        <c:axId val="-2045233416"/>
      </c:barChart>
      <c:barChart>
        <c:barDir val="col"/>
        <c:grouping val="clustered"/>
        <c:varyColors val="0"/>
        <c:ser>
          <c:idx val="1"/>
          <c:order val="1"/>
          <c:tx>
            <c:v>GVRF Projects</c:v>
          </c:tx>
          <c:spPr>
            <a:solidFill>
              <a:srgbClr val="F7964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445-F147-8384-85BDC7EC31A7}"/>
                </c:ext>
              </c:extLst>
            </c:dLbl>
            <c:dLbl>
              <c:idx val="1"/>
              <c:delete val="1"/>
              <c:extLst>
                <c:ext xmlns:c15="http://schemas.microsoft.com/office/drawing/2012/chart" uri="{CE6537A1-D6FC-4f65-9D91-7224C49458BB}"/>
                <c:ext xmlns:c16="http://schemas.microsoft.com/office/drawing/2014/chart" uri="{C3380CC4-5D6E-409C-BE32-E72D297353CC}">
                  <c16:uniqueId val="{00000003-D445-F147-8384-85BDC7EC31A7}"/>
                </c:ext>
              </c:extLst>
            </c:dLbl>
            <c:dLbl>
              <c:idx val="2"/>
              <c:delete val="1"/>
              <c:extLst>
                <c:ext xmlns:c15="http://schemas.microsoft.com/office/drawing/2012/chart" uri="{CE6537A1-D6FC-4f65-9D91-7224C49458BB}"/>
                <c:ext xmlns:c16="http://schemas.microsoft.com/office/drawing/2014/chart" uri="{C3380CC4-5D6E-409C-BE32-E72D297353CC}">
                  <c16:uniqueId val="{00000004-D445-F147-8384-85BDC7EC31A7}"/>
                </c:ext>
              </c:extLst>
            </c:dLbl>
            <c:dLbl>
              <c:idx val="3"/>
              <c:delete val="1"/>
              <c:extLst>
                <c:ext xmlns:c15="http://schemas.microsoft.com/office/drawing/2012/chart" uri="{CE6537A1-D6FC-4f65-9D91-7224C49458BB}"/>
                <c:ext xmlns:c16="http://schemas.microsoft.com/office/drawing/2014/chart" uri="{C3380CC4-5D6E-409C-BE32-E72D297353CC}">
                  <c16:uniqueId val="{00000005-D445-F147-8384-85BDC7EC31A7}"/>
                </c:ext>
              </c:extLst>
            </c:dLbl>
            <c:dLbl>
              <c:idx val="4"/>
              <c:delete val="1"/>
              <c:extLst>
                <c:ext xmlns:c15="http://schemas.microsoft.com/office/drawing/2012/chart" uri="{CE6537A1-D6FC-4f65-9D91-7224C49458BB}"/>
                <c:ext xmlns:c16="http://schemas.microsoft.com/office/drawing/2014/chart" uri="{C3380CC4-5D6E-409C-BE32-E72D297353CC}">
                  <c16:uniqueId val="{00000006-D445-F147-8384-85BDC7EC31A7}"/>
                </c:ext>
              </c:extLst>
            </c:dLbl>
            <c:dLbl>
              <c:idx val="5"/>
              <c:delete val="1"/>
              <c:extLst>
                <c:ext xmlns:c15="http://schemas.microsoft.com/office/drawing/2012/chart" uri="{CE6537A1-D6FC-4f65-9D91-7224C49458BB}"/>
                <c:ext xmlns:c16="http://schemas.microsoft.com/office/drawing/2014/chart" uri="{C3380CC4-5D6E-409C-BE32-E72D297353CC}">
                  <c16:uniqueId val="{00000007-D445-F147-8384-85BDC7EC31A7}"/>
                </c:ext>
              </c:extLst>
            </c:dLbl>
            <c:dLbl>
              <c:idx val="6"/>
              <c:layout>
                <c:manualLayout>
                  <c:x val="0"/>
                  <c:y val="5.228365681501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45-F147-8384-85BDC7EC31A7}"/>
                </c:ext>
              </c:extLst>
            </c:dLbl>
            <c:dLbl>
              <c:idx val="7"/>
              <c:delete val="1"/>
              <c:extLst>
                <c:ext xmlns:c15="http://schemas.microsoft.com/office/drawing/2012/chart" uri="{CE6537A1-D6FC-4f65-9D91-7224C49458BB}"/>
                <c:ext xmlns:c16="http://schemas.microsoft.com/office/drawing/2014/chart" uri="{C3380CC4-5D6E-409C-BE32-E72D297353CC}">
                  <c16:uniqueId val="{00000009-D445-F147-8384-85BDC7EC31A7}"/>
                </c:ext>
              </c:extLst>
            </c:dLbl>
            <c:dLbl>
              <c:idx val="8"/>
              <c:delete val="1"/>
              <c:extLst>
                <c:ext xmlns:c15="http://schemas.microsoft.com/office/drawing/2012/chart" uri="{CE6537A1-D6FC-4f65-9D91-7224C49458BB}"/>
                <c:ext xmlns:c16="http://schemas.microsoft.com/office/drawing/2014/chart" uri="{C3380CC4-5D6E-409C-BE32-E72D297353CC}">
                  <c16:uniqueId val="{0000000A-D445-F147-8384-85BDC7EC31A7}"/>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Tax Fund'!$Z$2:$Z$10</c:f>
              <c:strCache>
                <c:ptCount val="9"/>
                <c:pt idx="0">
                  <c:v>Recreation, Sport, Cultural, Tourism</c:v>
                </c:pt>
                <c:pt idx="1">
                  <c:v>Roads and Active Transportation</c:v>
                </c:pt>
                <c:pt idx="2">
                  <c:v>Capacity Building</c:v>
                </c:pt>
                <c:pt idx="3">
                  <c:v>Drinking Water</c:v>
                </c:pt>
                <c:pt idx="4">
                  <c:v>Wastewater</c:v>
                </c:pt>
                <c:pt idx="5">
                  <c:v>Community Energy Systems</c:v>
                </c:pt>
                <c:pt idx="6">
                  <c:v>Public Transit</c:v>
                </c:pt>
                <c:pt idx="7">
                  <c:v>Solid Waste</c:v>
                </c:pt>
                <c:pt idx="8">
                  <c:v>Other</c:v>
                </c:pt>
              </c:strCache>
            </c:strRef>
          </c:cat>
          <c:val>
            <c:numRef>
              <c:f>'Gas Tax Fund'!$AB$2:$AB$10</c:f>
              <c:numCache>
                <c:formatCode>General</c:formatCode>
                <c:ptCount val="9"/>
                <c:pt idx="0">
                  <c:v>0</c:v>
                </c:pt>
                <c:pt idx="1">
                  <c:v>0</c:v>
                </c:pt>
                <c:pt idx="2">
                  <c:v>0</c:v>
                </c:pt>
                <c:pt idx="3">
                  <c:v>0</c:v>
                </c:pt>
                <c:pt idx="4">
                  <c:v>0</c:v>
                </c:pt>
                <c:pt idx="5">
                  <c:v>0</c:v>
                </c:pt>
                <c:pt idx="6">
                  <c:v>18</c:v>
                </c:pt>
                <c:pt idx="7">
                  <c:v>0</c:v>
                </c:pt>
                <c:pt idx="8">
                  <c:v>0</c:v>
                </c:pt>
              </c:numCache>
            </c:numRef>
          </c:val>
          <c:extLst>
            <c:ext xmlns:c16="http://schemas.microsoft.com/office/drawing/2014/chart" uri="{C3380CC4-5D6E-409C-BE32-E72D297353CC}">
              <c16:uniqueId val="{0000000B-D445-F147-8384-85BDC7EC31A7}"/>
            </c:ext>
          </c:extLst>
        </c:ser>
        <c:dLbls>
          <c:showLegendKey val="0"/>
          <c:showVal val="1"/>
          <c:showCatName val="0"/>
          <c:showSerName val="0"/>
          <c:showPercent val="0"/>
          <c:showBubbleSize val="0"/>
        </c:dLbls>
        <c:gapWidth val="150"/>
        <c:axId val="-2044880632"/>
        <c:axId val="-2043133800"/>
      </c:barChart>
      <c:catAx>
        <c:axId val="-2044976632"/>
        <c:scaling>
          <c:orientation val="minMax"/>
        </c:scaling>
        <c:delete val="0"/>
        <c:axPos val="b"/>
        <c:numFmt formatCode="General" sourceLinked="0"/>
        <c:majorTickMark val="out"/>
        <c:minorTickMark val="none"/>
        <c:tickLblPos val="nextTo"/>
        <c:txPr>
          <a:bodyPr rot="0" vert="horz"/>
          <a:lstStyle/>
          <a:p>
            <a:pPr>
              <a:defRPr sz="1000" b="1"/>
            </a:pPr>
            <a:endParaRPr lang="en-US"/>
          </a:p>
        </c:txPr>
        <c:crossAx val="-2045233416"/>
        <c:crosses val="autoZero"/>
        <c:auto val="1"/>
        <c:lblAlgn val="ctr"/>
        <c:lblOffset val="100"/>
        <c:noMultiLvlLbl val="0"/>
      </c:catAx>
      <c:valAx>
        <c:axId val="-2045233416"/>
        <c:scaling>
          <c:orientation val="minMax"/>
        </c:scaling>
        <c:delete val="1"/>
        <c:axPos val="l"/>
        <c:majorGridlines/>
        <c:numFmt formatCode="_(* #,##0_);_(* \(#,##0\);_(* &quot;-&quot;??_);_(@_)" sourceLinked="1"/>
        <c:majorTickMark val="out"/>
        <c:minorTickMark val="none"/>
        <c:tickLblPos val="nextTo"/>
        <c:crossAx val="-2044976632"/>
        <c:crosses val="autoZero"/>
        <c:crossBetween val="between"/>
      </c:valAx>
      <c:valAx>
        <c:axId val="-2043133800"/>
        <c:scaling>
          <c:orientation val="minMax"/>
          <c:max val="350"/>
        </c:scaling>
        <c:delete val="1"/>
        <c:axPos val="r"/>
        <c:numFmt formatCode="General" sourceLinked="1"/>
        <c:majorTickMark val="out"/>
        <c:minorTickMark val="none"/>
        <c:tickLblPos val="nextTo"/>
        <c:crossAx val="-2044880632"/>
        <c:crosses val="max"/>
        <c:crossBetween val="between"/>
      </c:valAx>
      <c:catAx>
        <c:axId val="-2044880632"/>
        <c:scaling>
          <c:orientation val="minMax"/>
        </c:scaling>
        <c:delete val="1"/>
        <c:axPos val="b"/>
        <c:numFmt formatCode="General" sourceLinked="1"/>
        <c:majorTickMark val="out"/>
        <c:minorTickMark val="none"/>
        <c:tickLblPos val="nextTo"/>
        <c:crossAx val="-204313380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C0BFC-D215-C149-9F35-93B0CA2221CB}" type="doc">
      <dgm:prSet loTypeId="urn:microsoft.com/office/officeart/2005/8/layout/orgChart1" loCatId="" qsTypeId="urn:microsoft.com/office/officeart/2005/8/quickstyle/3D3" qsCatId="3D" csTypeId="urn:microsoft.com/office/officeart/2005/8/colors/accent1_2" csCatId="accent1" phldr="1"/>
      <dgm:spPr/>
      <dgm:t>
        <a:bodyPr/>
        <a:lstStyle/>
        <a:p>
          <a:endParaRPr lang="en-US"/>
        </a:p>
      </dgm:t>
    </dgm:pt>
    <dgm:pt modelId="{4E98C905-16CB-8046-A9FB-12E7FB3A3DCD}">
      <dgm:prSet phldrT="[Text]"/>
      <dgm:spPr>
        <a:solidFill>
          <a:schemeClr val="bg1">
            <a:lumMod val="50000"/>
          </a:schemeClr>
        </a:solidFill>
      </dgm:spPr>
      <dgm:t>
        <a:bodyPr/>
        <a:lstStyle/>
        <a:p>
          <a:r>
            <a:rPr lang="en-US" dirty="0"/>
            <a:t>Gas Tax Fund</a:t>
          </a:r>
        </a:p>
      </dgm:t>
    </dgm:pt>
    <dgm:pt modelId="{15DC81D9-155B-2443-A130-06F012E08537}" type="parTrans" cxnId="{F2B99BDE-8334-5B42-A086-EBB6938880F0}">
      <dgm:prSet/>
      <dgm:spPr/>
      <dgm:t>
        <a:bodyPr/>
        <a:lstStyle/>
        <a:p>
          <a:endParaRPr lang="en-US"/>
        </a:p>
      </dgm:t>
    </dgm:pt>
    <dgm:pt modelId="{2ECAECF3-227B-1A48-98FD-2B99F142A592}" type="sibTrans" cxnId="{F2B99BDE-8334-5B42-A086-EBB6938880F0}">
      <dgm:prSet/>
      <dgm:spPr/>
      <dgm:t>
        <a:bodyPr/>
        <a:lstStyle/>
        <a:p>
          <a:endParaRPr lang="en-US"/>
        </a:p>
      </dgm:t>
    </dgm:pt>
    <dgm:pt modelId="{BDB0080F-275A-6D4F-B47F-4404412A2265}">
      <dgm:prSet phldrT="[Text]"/>
      <dgm:spPr>
        <a:solidFill>
          <a:schemeClr val="bg1">
            <a:lumMod val="50000"/>
          </a:schemeClr>
        </a:solidFill>
      </dgm:spPr>
      <dgm:t>
        <a:bodyPr/>
        <a:lstStyle/>
        <a:p>
          <a:r>
            <a:rPr lang="en-US" dirty="0"/>
            <a:t>Community Works Fund	</a:t>
          </a:r>
        </a:p>
      </dgm:t>
    </dgm:pt>
    <dgm:pt modelId="{D2977126-3163-004F-8E20-09281B34105C}" type="parTrans" cxnId="{37262159-CC3E-DC4E-A8E5-9202635B8FCE}">
      <dgm:prSet/>
      <dgm:spPr/>
      <dgm:t>
        <a:bodyPr/>
        <a:lstStyle/>
        <a:p>
          <a:endParaRPr lang="en-US"/>
        </a:p>
      </dgm:t>
    </dgm:pt>
    <dgm:pt modelId="{4B92C1D2-7EE1-2B4B-BAD3-F2611C908ABF}" type="sibTrans" cxnId="{37262159-CC3E-DC4E-A8E5-9202635B8FCE}">
      <dgm:prSet/>
      <dgm:spPr/>
      <dgm:t>
        <a:bodyPr/>
        <a:lstStyle/>
        <a:p>
          <a:endParaRPr lang="en-US"/>
        </a:p>
      </dgm:t>
    </dgm:pt>
    <dgm:pt modelId="{A12FAC2E-D685-CB42-827C-F0CA2F5A0530}">
      <dgm:prSet phldrT="[Text]"/>
      <dgm:spPr>
        <a:solidFill>
          <a:schemeClr val="bg1">
            <a:lumMod val="50000"/>
          </a:schemeClr>
        </a:solidFill>
      </dgm:spPr>
      <dgm:t>
        <a:bodyPr/>
        <a:lstStyle/>
        <a:p>
          <a:r>
            <a:rPr lang="en-US" dirty="0"/>
            <a:t>Strategic Priorities Fund		</a:t>
          </a:r>
        </a:p>
      </dgm:t>
    </dgm:pt>
    <dgm:pt modelId="{C902517E-3522-9946-9AA4-0A3434A06941}" type="parTrans" cxnId="{4F833228-2B5B-5D48-AA16-6413E3151D08}">
      <dgm:prSet/>
      <dgm:spPr/>
      <dgm:t>
        <a:bodyPr/>
        <a:lstStyle/>
        <a:p>
          <a:endParaRPr lang="en-US"/>
        </a:p>
      </dgm:t>
    </dgm:pt>
    <dgm:pt modelId="{D3494142-147F-8441-9763-A93CE4F8E5CD}" type="sibTrans" cxnId="{4F833228-2B5B-5D48-AA16-6413E3151D08}">
      <dgm:prSet/>
      <dgm:spPr/>
      <dgm:t>
        <a:bodyPr/>
        <a:lstStyle/>
        <a:p>
          <a:endParaRPr lang="en-US"/>
        </a:p>
      </dgm:t>
    </dgm:pt>
    <dgm:pt modelId="{D98B08A5-31D4-124D-A992-1165723CC224}">
      <dgm:prSet phldrT="[Text]"/>
      <dgm:spPr>
        <a:solidFill>
          <a:schemeClr val="bg1">
            <a:lumMod val="50000"/>
          </a:schemeClr>
        </a:solidFill>
      </dgm:spPr>
      <dgm:t>
        <a:bodyPr/>
        <a:lstStyle/>
        <a:p>
          <a:r>
            <a:rPr lang="en-US" dirty="0"/>
            <a:t>Greater Vancouver Regional Fund</a:t>
          </a:r>
        </a:p>
      </dgm:t>
    </dgm:pt>
    <dgm:pt modelId="{4E782050-7F22-6249-845B-CC3FBA7944F7}" type="parTrans" cxnId="{60AE138B-10B9-9844-8C8E-98DF086AD001}">
      <dgm:prSet/>
      <dgm:spPr/>
      <dgm:t>
        <a:bodyPr/>
        <a:lstStyle/>
        <a:p>
          <a:endParaRPr lang="en-US"/>
        </a:p>
      </dgm:t>
    </dgm:pt>
    <dgm:pt modelId="{A4976FC2-0231-244C-9F05-1AF5FDEBF398}" type="sibTrans" cxnId="{60AE138B-10B9-9844-8C8E-98DF086AD001}">
      <dgm:prSet/>
      <dgm:spPr/>
      <dgm:t>
        <a:bodyPr/>
        <a:lstStyle/>
        <a:p>
          <a:endParaRPr lang="en-US"/>
        </a:p>
      </dgm:t>
    </dgm:pt>
    <dgm:pt modelId="{A255F3DE-5CBB-2646-9E3A-ADD3BE8082D1}" type="pres">
      <dgm:prSet presAssocID="{0D3C0BFC-D215-C149-9F35-93B0CA2221CB}" presName="hierChild1" presStyleCnt="0">
        <dgm:presLayoutVars>
          <dgm:orgChart val="1"/>
          <dgm:chPref val="1"/>
          <dgm:dir/>
          <dgm:animOne val="branch"/>
          <dgm:animLvl val="lvl"/>
          <dgm:resizeHandles/>
        </dgm:presLayoutVars>
      </dgm:prSet>
      <dgm:spPr/>
    </dgm:pt>
    <dgm:pt modelId="{04A1B0A9-CF37-ED4B-BE45-A22AD602D39F}" type="pres">
      <dgm:prSet presAssocID="{4E98C905-16CB-8046-A9FB-12E7FB3A3DCD}" presName="hierRoot1" presStyleCnt="0">
        <dgm:presLayoutVars>
          <dgm:hierBranch val="init"/>
        </dgm:presLayoutVars>
      </dgm:prSet>
      <dgm:spPr/>
    </dgm:pt>
    <dgm:pt modelId="{2B5385E1-9850-3F49-B9CE-C310D5BD30C2}" type="pres">
      <dgm:prSet presAssocID="{4E98C905-16CB-8046-A9FB-12E7FB3A3DCD}" presName="rootComposite1" presStyleCnt="0"/>
      <dgm:spPr/>
    </dgm:pt>
    <dgm:pt modelId="{94A90941-ECF2-824C-ACDD-C87CC4DF1481}" type="pres">
      <dgm:prSet presAssocID="{4E98C905-16CB-8046-A9FB-12E7FB3A3DCD}" presName="rootText1" presStyleLbl="node0" presStyleIdx="0" presStyleCnt="1">
        <dgm:presLayoutVars>
          <dgm:chPref val="3"/>
        </dgm:presLayoutVars>
      </dgm:prSet>
      <dgm:spPr/>
    </dgm:pt>
    <dgm:pt modelId="{337927CB-D715-EC46-A7CB-3DE7D4835348}" type="pres">
      <dgm:prSet presAssocID="{4E98C905-16CB-8046-A9FB-12E7FB3A3DCD}" presName="rootConnector1" presStyleLbl="node1" presStyleIdx="0" presStyleCnt="0"/>
      <dgm:spPr/>
    </dgm:pt>
    <dgm:pt modelId="{05B441C2-2FEC-0442-A10B-BE321013649A}" type="pres">
      <dgm:prSet presAssocID="{4E98C905-16CB-8046-A9FB-12E7FB3A3DCD}" presName="hierChild2" presStyleCnt="0"/>
      <dgm:spPr/>
    </dgm:pt>
    <dgm:pt modelId="{2EE974AC-5865-4747-B13B-A425A8FF4CBD}" type="pres">
      <dgm:prSet presAssocID="{D2977126-3163-004F-8E20-09281B34105C}" presName="Name37" presStyleLbl="parChTrans1D2" presStyleIdx="0" presStyleCnt="3"/>
      <dgm:spPr/>
    </dgm:pt>
    <dgm:pt modelId="{F2727B0E-C2CB-914A-AD8C-B5846F209654}" type="pres">
      <dgm:prSet presAssocID="{BDB0080F-275A-6D4F-B47F-4404412A2265}" presName="hierRoot2" presStyleCnt="0">
        <dgm:presLayoutVars>
          <dgm:hierBranch val="init"/>
        </dgm:presLayoutVars>
      </dgm:prSet>
      <dgm:spPr/>
    </dgm:pt>
    <dgm:pt modelId="{DB580EBE-979F-E04B-B116-635EE5485E32}" type="pres">
      <dgm:prSet presAssocID="{BDB0080F-275A-6D4F-B47F-4404412A2265}" presName="rootComposite" presStyleCnt="0"/>
      <dgm:spPr/>
    </dgm:pt>
    <dgm:pt modelId="{A6F2EF9A-2A72-384B-B732-E4AC169AA51B}" type="pres">
      <dgm:prSet presAssocID="{BDB0080F-275A-6D4F-B47F-4404412A2265}" presName="rootText" presStyleLbl="node2" presStyleIdx="0" presStyleCnt="3">
        <dgm:presLayoutVars>
          <dgm:chPref val="3"/>
        </dgm:presLayoutVars>
      </dgm:prSet>
      <dgm:spPr/>
    </dgm:pt>
    <dgm:pt modelId="{DF4D63ED-DA82-3E4E-A33B-C44781F63011}" type="pres">
      <dgm:prSet presAssocID="{BDB0080F-275A-6D4F-B47F-4404412A2265}" presName="rootConnector" presStyleLbl="node2" presStyleIdx="0" presStyleCnt="3"/>
      <dgm:spPr/>
    </dgm:pt>
    <dgm:pt modelId="{3236199B-B6BC-4940-BD73-168763A07D1B}" type="pres">
      <dgm:prSet presAssocID="{BDB0080F-275A-6D4F-B47F-4404412A2265}" presName="hierChild4" presStyleCnt="0"/>
      <dgm:spPr/>
    </dgm:pt>
    <dgm:pt modelId="{8C03AA0E-47B0-4D43-9B5A-F8D1A8421D7F}" type="pres">
      <dgm:prSet presAssocID="{BDB0080F-275A-6D4F-B47F-4404412A2265}" presName="hierChild5" presStyleCnt="0"/>
      <dgm:spPr/>
    </dgm:pt>
    <dgm:pt modelId="{B009B0B4-1F6A-054D-B31E-9F7649EFFB7C}" type="pres">
      <dgm:prSet presAssocID="{C902517E-3522-9946-9AA4-0A3434A06941}" presName="Name37" presStyleLbl="parChTrans1D2" presStyleIdx="1" presStyleCnt="3"/>
      <dgm:spPr/>
    </dgm:pt>
    <dgm:pt modelId="{59C0ED1D-C009-F04F-B5B8-8A4FB8F9F94B}" type="pres">
      <dgm:prSet presAssocID="{A12FAC2E-D685-CB42-827C-F0CA2F5A0530}" presName="hierRoot2" presStyleCnt="0">
        <dgm:presLayoutVars>
          <dgm:hierBranch val="init"/>
        </dgm:presLayoutVars>
      </dgm:prSet>
      <dgm:spPr/>
    </dgm:pt>
    <dgm:pt modelId="{8872AE7B-816D-9243-B1DE-39D29810E07B}" type="pres">
      <dgm:prSet presAssocID="{A12FAC2E-D685-CB42-827C-F0CA2F5A0530}" presName="rootComposite" presStyleCnt="0"/>
      <dgm:spPr/>
    </dgm:pt>
    <dgm:pt modelId="{E0B1297A-6FEF-434A-B3A5-D1123812D278}" type="pres">
      <dgm:prSet presAssocID="{A12FAC2E-D685-CB42-827C-F0CA2F5A0530}" presName="rootText" presStyleLbl="node2" presStyleIdx="1" presStyleCnt="3">
        <dgm:presLayoutVars>
          <dgm:chPref val="3"/>
        </dgm:presLayoutVars>
      </dgm:prSet>
      <dgm:spPr/>
    </dgm:pt>
    <dgm:pt modelId="{993950A0-3B33-D54C-8DB2-EE8BA2F925E2}" type="pres">
      <dgm:prSet presAssocID="{A12FAC2E-D685-CB42-827C-F0CA2F5A0530}" presName="rootConnector" presStyleLbl="node2" presStyleIdx="1" presStyleCnt="3"/>
      <dgm:spPr/>
    </dgm:pt>
    <dgm:pt modelId="{D1A7C6C1-E2BD-344D-87CB-2192E188782E}" type="pres">
      <dgm:prSet presAssocID="{A12FAC2E-D685-CB42-827C-F0CA2F5A0530}" presName="hierChild4" presStyleCnt="0"/>
      <dgm:spPr/>
    </dgm:pt>
    <dgm:pt modelId="{F8F90528-F5C0-934C-AB66-B3215D1F14D1}" type="pres">
      <dgm:prSet presAssocID="{A12FAC2E-D685-CB42-827C-F0CA2F5A0530}" presName="hierChild5" presStyleCnt="0"/>
      <dgm:spPr/>
    </dgm:pt>
    <dgm:pt modelId="{6B03D966-78BB-734E-9540-5AF7C7F8E4E4}" type="pres">
      <dgm:prSet presAssocID="{4E782050-7F22-6249-845B-CC3FBA7944F7}" presName="Name37" presStyleLbl="parChTrans1D2" presStyleIdx="2" presStyleCnt="3"/>
      <dgm:spPr/>
    </dgm:pt>
    <dgm:pt modelId="{16738AD5-C785-B64F-AD49-16D93F540D90}" type="pres">
      <dgm:prSet presAssocID="{D98B08A5-31D4-124D-A992-1165723CC224}" presName="hierRoot2" presStyleCnt="0">
        <dgm:presLayoutVars>
          <dgm:hierBranch val="init"/>
        </dgm:presLayoutVars>
      </dgm:prSet>
      <dgm:spPr/>
    </dgm:pt>
    <dgm:pt modelId="{4C618B35-66DF-FD49-BC61-21D2EB57300D}" type="pres">
      <dgm:prSet presAssocID="{D98B08A5-31D4-124D-A992-1165723CC224}" presName="rootComposite" presStyleCnt="0"/>
      <dgm:spPr/>
    </dgm:pt>
    <dgm:pt modelId="{75A58B15-886E-DB40-8699-8A2F41BDE3A0}" type="pres">
      <dgm:prSet presAssocID="{D98B08A5-31D4-124D-A992-1165723CC224}" presName="rootText" presStyleLbl="node2" presStyleIdx="2" presStyleCnt="3">
        <dgm:presLayoutVars>
          <dgm:chPref val="3"/>
        </dgm:presLayoutVars>
      </dgm:prSet>
      <dgm:spPr/>
    </dgm:pt>
    <dgm:pt modelId="{BC614725-E243-BD47-A09E-1E109F554DEB}" type="pres">
      <dgm:prSet presAssocID="{D98B08A5-31D4-124D-A992-1165723CC224}" presName="rootConnector" presStyleLbl="node2" presStyleIdx="2" presStyleCnt="3"/>
      <dgm:spPr/>
    </dgm:pt>
    <dgm:pt modelId="{E9CCCF59-90A9-0A48-9481-8726E01C3F70}" type="pres">
      <dgm:prSet presAssocID="{D98B08A5-31D4-124D-A992-1165723CC224}" presName="hierChild4" presStyleCnt="0"/>
      <dgm:spPr/>
    </dgm:pt>
    <dgm:pt modelId="{E3EFEE93-A83C-C34A-9F3A-F8F4D6D61CAF}" type="pres">
      <dgm:prSet presAssocID="{D98B08A5-31D4-124D-A992-1165723CC224}" presName="hierChild5" presStyleCnt="0"/>
      <dgm:spPr/>
    </dgm:pt>
    <dgm:pt modelId="{06D3CA61-46CF-5E46-A375-A73CF1595F69}" type="pres">
      <dgm:prSet presAssocID="{4E98C905-16CB-8046-A9FB-12E7FB3A3DCD}" presName="hierChild3" presStyleCnt="0"/>
      <dgm:spPr/>
    </dgm:pt>
  </dgm:ptLst>
  <dgm:cxnLst>
    <dgm:cxn modelId="{7EE2EF05-88B7-E445-B86F-264A84C24F41}" type="presOf" srcId="{C902517E-3522-9946-9AA4-0A3434A06941}" destId="{B009B0B4-1F6A-054D-B31E-9F7649EFFB7C}" srcOrd="0" destOrd="0" presId="urn:microsoft.com/office/officeart/2005/8/layout/orgChart1"/>
    <dgm:cxn modelId="{4F833228-2B5B-5D48-AA16-6413E3151D08}" srcId="{4E98C905-16CB-8046-A9FB-12E7FB3A3DCD}" destId="{A12FAC2E-D685-CB42-827C-F0CA2F5A0530}" srcOrd="1" destOrd="0" parTransId="{C902517E-3522-9946-9AA4-0A3434A06941}" sibTransId="{D3494142-147F-8441-9763-A93CE4F8E5CD}"/>
    <dgm:cxn modelId="{B512223A-FFED-0A47-B14C-BB97F2D9ED3D}" type="presOf" srcId="{BDB0080F-275A-6D4F-B47F-4404412A2265}" destId="{A6F2EF9A-2A72-384B-B732-E4AC169AA51B}" srcOrd="0" destOrd="0" presId="urn:microsoft.com/office/officeart/2005/8/layout/orgChart1"/>
    <dgm:cxn modelId="{FCD3C33A-CE96-CE4A-8444-6747E778BB15}" type="presOf" srcId="{A12FAC2E-D685-CB42-827C-F0CA2F5A0530}" destId="{E0B1297A-6FEF-434A-B3A5-D1123812D278}" srcOrd="0" destOrd="0" presId="urn:microsoft.com/office/officeart/2005/8/layout/orgChart1"/>
    <dgm:cxn modelId="{37262159-CC3E-DC4E-A8E5-9202635B8FCE}" srcId="{4E98C905-16CB-8046-A9FB-12E7FB3A3DCD}" destId="{BDB0080F-275A-6D4F-B47F-4404412A2265}" srcOrd="0" destOrd="0" parTransId="{D2977126-3163-004F-8E20-09281B34105C}" sibTransId="{4B92C1D2-7EE1-2B4B-BAD3-F2611C908ABF}"/>
    <dgm:cxn modelId="{2F9A3769-29F4-A64B-AA73-9FA1CC02FD8A}" type="presOf" srcId="{D2977126-3163-004F-8E20-09281B34105C}" destId="{2EE974AC-5865-4747-B13B-A425A8FF4CBD}" srcOrd="0" destOrd="0" presId="urn:microsoft.com/office/officeart/2005/8/layout/orgChart1"/>
    <dgm:cxn modelId="{75A10C89-BB04-F345-97EC-E696820731D7}" type="presOf" srcId="{D98B08A5-31D4-124D-A992-1165723CC224}" destId="{BC614725-E243-BD47-A09E-1E109F554DEB}" srcOrd="1" destOrd="0" presId="urn:microsoft.com/office/officeart/2005/8/layout/orgChart1"/>
    <dgm:cxn modelId="{60AE138B-10B9-9844-8C8E-98DF086AD001}" srcId="{4E98C905-16CB-8046-A9FB-12E7FB3A3DCD}" destId="{D98B08A5-31D4-124D-A992-1165723CC224}" srcOrd="2" destOrd="0" parTransId="{4E782050-7F22-6249-845B-CC3FBA7944F7}" sibTransId="{A4976FC2-0231-244C-9F05-1AF5FDEBF398}"/>
    <dgm:cxn modelId="{37E1A391-0114-C346-A6BF-306AB57D2DC1}" type="presOf" srcId="{0D3C0BFC-D215-C149-9F35-93B0CA2221CB}" destId="{A255F3DE-5CBB-2646-9E3A-ADD3BE8082D1}" srcOrd="0" destOrd="0" presId="urn:microsoft.com/office/officeart/2005/8/layout/orgChart1"/>
    <dgm:cxn modelId="{46C8689E-DF34-B944-A1DA-4F33C4BD855A}" type="presOf" srcId="{D98B08A5-31D4-124D-A992-1165723CC224}" destId="{75A58B15-886E-DB40-8699-8A2F41BDE3A0}" srcOrd="0" destOrd="0" presId="urn:microsoft.com/office/officeart/2005/8/layout/orgChart1"/>
    <dgm:cxn modelId="{29608AB6-5CF2-5840-9C41-A28AF5576F43}" type="presOf" srcId="{4E98C905-16CB-8046-A9FB-12E7FB3A3DCD}" destId="{94A90941-ECF2-824C-ACDD-C87CC4DF1481}" srcOrd="0" destOrd="0" presId="urn:microsoft.com/office/officeart/2005/8/layout/orgChart1"/>
    <dgm:cxn modelId="{C34E01C2-E490-F541-920D-910E5DE103E1}" type="presOf" srcId="{4E782050-7F22-6249-845B-CC3FBA7944F7}" destId="{6B03D966-78BB-734E-9540-5AF7C7F8E4E4}" srcOrd="0" destOrd="0" presId="urn:microsoft.com/office/officeart/2005/8/layout/orgChart1"/>
    <dgm:cxn modelId="{1593A7C2-AFA1-BC4F-87B9-5F0674DF55DF}" type="presOf" srcId="{4E98C905-16CB-8046-A9FB-12E7FB3A3DCD}" destId="{337927CB-D715-EC46-A7CB-3DE7D4835348}" srcOrd="1" destOrd="0" presId="urn:microsoft.com/office/officeart/2005/8/layout/orgChart1"/>
    <dgm:cxn modelId="{422341D7-0D70-7D41-BC14-DCEF5A1EF7EE}" type="presOf" srcId="{A12FAC2E-D685-CB42-827C-F0CA2F5A0530}" destId="{993950A0-3B33-D54C-8DB2-EE8BA2F925E2}" srcOrd="1" destOrd="0" presId="urn:microsoft.com/office/officeart/2005/8/layout/orgChart1"/>
    <dgm:cxn modelId="{F2B99BDE-8334-5B42-A086-EBB6938880F0}" srcId="{0D3C0BFC-D215-C149-9F35-93B0CA2221CB}" destId="{4E98C905-16CB-8046-A9FB-12E7FB3A3DCD}" srcOrd="0" destOrd="0" parTransId="{15DC81D9-155B-2443-A130-06F012E08537}" sibTransId="{2ECAECF3-227B-1A48-98FD-2B99F142A592}"/>
    <dgm:cxn modelId="{2CB806E9-A54E-E648-8FB3-B8C9126D1C9C}" type="presOf" srcId="{BDB0080F-275A-6D4F-B47F-4404412A2265}" destId="{DF4D63ED-DA82-3E4E-A33B-C44781F63011}" srcOrd="1" destOrd="0" presId="urn:microsoft.com/office/officeart/2005/8/layout/orgChart1"/>
    <dgm:cxn modelId="{D15B89AB-2CC3-2F4E-AAAC-3542F30E32BF}" type="presParOf" srcId="{A255F3DE-5CBB-2646-9E3A-ADD3BE8082D1}" destId="{04A1B0A9-CF37-ED4B-BE45-A22AD602D39F}" srcOrd="0" destOrd="0" presId="urn:microsoft.com/office/officeart/2005/8/layout/orgChart1"/>
    <dgm:cxn modelId="{2A6C8C6B-91D8-414D-8E6D-85E5B09B48B2}" type="presParOf" srcId="{04A1B0A9-CF37-ED4B-BE45-A22AD602D39F}" destId="{2B5385E1-9850-3F49-B9CE-C310D5BD30C2}" srcOrd="0" destOrd="0" presId="urn:microsoft.com/office/officeart/2005/8/layout/orgChart1"/>
    <dgm:cxn modelId="{CACCD771-15D6-4E41-8EBC-A1F35EEC6CA3}" type="presParOf" srcId="{2B5385E1-9850-3F49-B9CE-C310D5BD30C2}" destId="{94A90941-ECF2-824C-ACDD-C87CC4DF1481}" srcOrd="0" destOrd="0" presId="urn:microsoft.com/office/officeart/2005/8/layout/orgChart1"/>
    <dgm:cxn modelId="{8AB1A9BD-3056-9342-BC76-6D07B00944CD}" type="presParOf" srcId="{2B5385E1-9850-3F49-B9CE-C310D5BD30C2}" destId="{337927CB-D715-EC46-A7CB-3DE7D4835348}" srcOrd="1" destOrd="0" presId="urn:microsoft.com/office/officeart/2005/8/layout/orgChart1"/>
    <dgm:cxn modelId="{FDDEFE9E-B5DE-2F4A-A7CF-3B4D90A46A0D}" type="presParOf" srcId="{04A1B0A9-CF37-ED4B-BE45-A22AD602D39F}" destId="{05B441C2-2FEC-0442-A10B-BE321013649A}" srcOrd="1" destOrd="0" presId="urn:microsoft.com/office/officeart/2005/8/layout/orgChart1"/>
    <dgm:cxn modelId="{CFA616EC-1754-5E41-B68A-DA65A96CD6A0}" type="presParOf" srcId="{05B441C2-2FEC-0442-A10B-BE321013649A}" destId="{2EE974AC-5865-4747-B13B-A425A8FF4CBD}" srcOrd="0" destOrd="0" presId="urn:microsoft.com/office/officeart/2005/8/layout/orgChart1"/>
    <dgm:cxn modelId="{1AA3C2FB-57C4-5A4C-8C81-86DAEDE5B4BE}" type="presParOf" srcId="{05B441C2-2FEC-0442-A10B-BE321013649A}" destId="{F2727B0E-C2CB-914A-AD8C-B5846F209654}" srcOrd="1" destOrd="0" presId="urn:microsoft.com/office/officeart/2005/8/layout/orgChart1"/>
    <dgm:cxn modelId="{D9B0CF6C-2B4A-0040-9D81-5756A735376C}" type="presParOf" srcId="{F2727B0E-C2CB-914A-AD8C-B5846F209654}" destId="{DB580EBE-979F-E04B-B116-635EE5485E32}" srcOrd="0" destOrd="0" presId="urn:microsoft.com/office/officeart/2005/8/layout/orgChart1"/>
    <dgm:cxn modelId="{5ADBF84F-ACD5-FA45-A0A1-A7927E1C8C4C}" type="presParOf" srcId="{DB580EBE-979F-E04B-B116-635EE5485E32}" destId="{A6F2EF9A-2A72-384B-B732-E4AC169AA51B}" srcOrd="0" destOrd="0" presId="urn:microsoft.com/office/officeart/2005/8/layout/orgChart1"/>
    <dgm:cxn modelId="{D3175E30-D214-464B-B594-3E71CE402B18}" type="presParOf" srcId="{DB580EBE-979F-E04B-B116-635EE5485E32}" destId="{DF4D63ED-DA82-3E4E-A33B-C44781F63011}" srcOrd="1" destOrd="0" presId="urn:microsoft.com/office/officeart/2005/8/layout/orgChart1"/>
    <dgm:cxn modelId="{40935F9A-B449-524C-BC29-2BF29CDB620D}" type="presParOf" srcId="{F2727B0E-C2CB-914A-AD8C-B5846F209654}" destId="{3236199B-B6BC-4940-BD73-168763A07D1B}" srcOrd="1" destOrd="0" presId="urn:microsoft.com/office/officeart/2005/8/layout/orgChart1"/>
    <dgm:cxn modelId="{4D27D7AC-B023-5C4E-A7CA-CD3451287E27}" type="presParOf" srcId="{F2727B0E-C2CB-914A-AD8C-B5846F209654}" destId="{8C03AA0E-47B0-4D43-9B5A-F8D1A8421D7F}" srcOrd="2" destOrd="0" presId="urn:microsoft.com/office/officeart/2005/8/layout/orgChart1"/>
    <dgm:cxn modelId="{7983CEDE-39B4-5C4E-A638-BD62AD6352F7}" type="presParOf" srcId="{05B441C2-2FEC-0442-A10B-BE321013649A}" destId="{B009B0B4-1F6A-054D-B31E-9F7649EFFB7C}" srcOrd="2" destOrd="0" presId="urn:microsoft.com/office/officeart/2005/8/layout/orgChart1"/>
    <dgm:cxn modelId="{309ABECB-5844-6C4F-A3E6-8C3C1B449675}" type="presParOf" srcId="{05B441C2-2FEC-0442-A10B-BE321013649A}" destId="{59C0ED1D-C009-F04F-B5B8-8A4FB8F9F94B}" srcOrd="3" destOrd="0" presId="urn:microsoft.com/office/officeart/2005/8/layout/orgChart1"/>
    <dgm:cxn modelId="{DA9AC525-4230-5B4B-8376-BEC5F447D07B}" type="presParOf" srcId="{59C0ED1D-C009-F04F-B5B8-8A4FB8F9F94B}" destId="{8872AE7B-816D-9243-B1DE-39D29810E07B}" srcOrd="0" destOrd="0" presId="urn:microsoft.com/office/officeart/2005/8/layout/orgChart1"/>
    <dgm:cxn modelId="{3D5EED06-BEFD-2A49-8AD8-4614DA267CE5}" type="presParOf" srcId="{8872AE7B-816D-9243-B1DE-39D29810E07B}" destId="{E0B1297A-6FEF-434A-B3A5-D1123812D278}" srcOrd="0" destOrd="0" presId="urn:microsoft.com/office/officeart/2005/8/layout/orgChart1"/>
    <dgm:cxn modelId="{76062AA7-A373-8340-AD5C-17D244EC5C26}" type="presParOf" srcId="{8872AE7B-816D-9243-B1DE-39D29810E07B}" destId="{993950A0-3B33-D54C-8DB2-EE8BA2F925E2}" srcOrd="1" destOrd="0" presId="urn:microsoft.com/office/officeart/2005/8/layout/orgChart1"/>
    <dgm:cxn modelId="{7AC4C068-A038-7D42-8A49-FE83FD68A2F2}" type="presParOf" srcId="{59C0ED1D-C009-F04F-B5B8-8A4FB8F9F94B}" destId="{D1A7C6C1-E2BD-344D-87CB-2192E188782E}" srcOrd="1" destOrd="0" presId="urn:microsoft.com/office/officeart/2005/8/layout/orgChart1"/>
    <dgm:cxn modelId="{2F1B2EC4-D6F0-884F-8243-83CDFDD6B59A}" type="presParOf" srcId="{59C0ED1D-C009-F04F-B5B8-8A4FB8F9F94B}" destId="{F8F90528-F5C0-934C-AB66-B3215D1F14D1}" srcOrd="2" destOrd="0" presId="urn:microsoft.com/office/officeart/2005/8/layout/orgChart1"/>
    <dgm:cxn modelId="{E0D297ED-29D9-8146-85AE-B3A3DF345B3F}" type="presParOf" srcId="{05B441C2-2FEC-0442-A10B-BE321013649A}" destId="{6B03D966-78BB-734E-9540-5AF7C7F8E4E4}" srcOrd="4" destOrd="0" presId="urn:microsoft.com/office/officeart/2005/8/layout/orgChart1"/>
    <dgm:cxn modelId="{773566D7-77F0-C64B-A26B-F3A3ACB56468}" type="presParOf" srcId="{05B441C2-2FEC-0442-A10B-BE321013649A}" destId="{16738AD5-C785-B64F-AD49-16D93F540D90}" srcOrd="5" destOrd="0" presId="urn:microsoft.com/office/officeart/2005/8/layout/orgChart1"/>
    <dgm:cxn modelId="{0662B334-6641-D04D-A449-EBBDB219BD48}" type="presParOf" srcId="{16738AD5-C785-B64F-AD49-16D93F540D90}" destId="{4C618B35-66DF-FD49-BC61-21D2EB57300D}" srcOrd="0" destOrd="0" presId="urn:microsoft.com/office/officeart/2005/8/layout/orgChart1"/>
    <dgm:cxn modelId="{72157ECF-E6C4-4746-B95C-43B3832B12C5}" type="presParOf" srcId="{4C618B35-66DF-FD49-BC61-21D2EB57300D}" destId="{75A58B15-886E-DB40-8699-8A2F41BDE3A0}" srcOrd="0" destOrd="0" presId="urn:microsoft.com/office/officeart/2005/8/layout/orgChart1"/>
    <dgm:cxn modelId="{847ACC93-A86E-C947-9CB8-55AA7510C1E0}" type="presParOf" srcId="{4C618B35-66DF-FD49-BC61-21D2EB57300D}" destId="{BC614725-E243-BD47-A09E-1E109F554DEB}" srcOrd="1" destOrd="0" presId="urn:microsoft.com/office/officeart/2005/8/layout/orgChart1"/>
    <dgm:cxn modelId="{F6028120-CE85-B546-931A-50E2E9B437D8}" type="presParOf" srcId="{16738AD5-C785-B64F-AD49-16D93F540D90}" destId="{E9CCCF59-90A9-0A48-9481-8726E01C3F70}" srcOrd="1" destOrd="0" presId="urn:microsoft.com/office/officeart/2005/8/layout/orgChart1"/>
    <dgm:cxn modelId="{F6572971-41B7-D54E-A0A6-47F636F3874E}" type="presParOf" srcId="{16738AD5-C785-B64F-AD49-16D93F540D90}" destId="{E3EFEE93-A83C-C34A-9F3A-F8F4D6D61CAF}" srcOrd="2" destOrd="0" presId="urn:microsoft.com/office/officeart/2005/8/layout/orgChart1"/>
    <dgm:cxn modelId="{8440C3DF-4161-DC4B-BF23-186E94141234}" type="presParOf" srcId="{04A1B0A9-CF37-ED4B-BE45-A22AD602D39F}" destId="{06D3CA61-46CF-5E46-A375-A73CF1595F6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D966-78BB-734E-9540-5AF7C7F8E4E4}">
      <dsp:nvSpPr>
        <dsp:cNvPr id="0" name=""/>
        <dsp:cNvSpPr/>
      </dsp:nvSpPr>
      <dsp:spPr>
        <a:xfrm>
          <a:off x="4160070" y="2114673"/>
          <a:ext cx="2943280" cy="510817"/>
        </a:xfrm>
        <a:custGeom>
          <a:avLst/>
          <a:gdLst/>
          <a:ahLst/>
          <a:cxnLst/>
          <a:rect l="0" t="0" r="0" b="0"/>
          <a:pathLst>
            <a:path>
              <a:moveTo>
                <a:pt x="0" y="0"/>
              </a:moveTo>
              <a:lnTo>
                <a:pt x="0" y="255408"/>
              </a:lnTo>
              <a:lnTo>
                <a:pt x="2943280" y="255408"/>
              </a:lnTo>
              <a:lnTo>
                <a:pt x="2943280" y="51081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09B0B4-1F6A-054D-B31E-9F7649EFFB7C}">
      <dsp:nvSpPr>
        <dsp:cNvPr id="0" name=""/>
        <dsp:cNvSpPr/>
      </dsp:nvSpPr>
      <dsp:spPr>
        <a:xfrm>
          <a:off x="4114350" y="2114673"/>
          <a:ext cx="91440" cy="510817"/>
        </a:xfrm>
        <a:custGeom>
          <a:avLst/>
          <a:gdLst/>
          <a:ahLst/>
          <a:cxnLst/>
          <a:rect l="0" t="0" r="0" b="0"/>
          <a:pathLst>
            <a:path>
              <a:moveTo>
                <a:pt x="45720" y="0"/>
              </a:moveTo>
              <a:lnTo>
                <a:pt x="45720" y="51081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E974AC-5865-4747-B13B-A425A8FF4CBD}">
      <dsp:nvSpPr>
        <dsp:cNvPr id="0" name=""/>
        <dsp:cNvSpPr/>
      </dsp:nvSpPr>
      <dsp:spPr>
        <a:xfrm>
          <a:off x="1216790" y="2114673"/>
          <a:ext cx="2943280" cy="510817"/>
        </a:xfrm>
        <a:custGeom>
          <a:avLst/>
          <a:gdLst/>
          <a:ahLst/>
          <a:cxnLst/>
          <a:rect l="0" t="0" r="0" b="0"/>
          <a:pathLst>
            <a:path>
              <a:moveTo>
                <a:pt x="2943280" y="0"/>
              </a:moveTo>
              <a:lnTo>
                <a:pt x="2943280" y="255408"/>
              </a:lnTo>
              <a:lnTo>
                <a:pt x="0" y="255408"/>
              </a:lnTo>
              <a:lnTo>
                <a:pt x="0" y="51081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A90941-ECF2-824C-ACDD-C87CC4DF1481}">
      <dsp:nvSpPr>
        <dsp:cNvPr id="0" name=""/>
        <dsp:cNvSpPr/>
      </dsp:nvSpPr>
      <dsp:spPr>
        <a:xfrm>
          <a:off x="2943838" y="898442"/>
          <a:ext cx="2432463" cy="1216231"/>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Gas Tax Fund</a:t>
          </a:r>
        </a:p>
      </dsp:txBody>
      <dsp:txXfrm>
        <a:off x="2943838" y="898442"/>
        <a:ext cx="2432463" cy="1216231"/>
      </dsp:txXfrm>
    </dsp:sp>
    <dsp:sp modelId="{A6F2EF9A-2A72-384B-B732-E4AC169AA51B}">
      <dsp:nvSpPr>
        <dsp:cNvPr id="0" name=""/>
        <dsp:cNvSpPr/>
      </dsp:nvSpPr>
      <dsp:spPr>
        <a:xfrm>
          <a:off x="558" y="2625491"/>
          <a:ext cx="2432463" cy="1216231"/>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Community Works Fund	</a:t>
          </a:r>
        </a:p>
      </dsp:txBody>
      <dsp:txXfrm>
        <a:off x="558" y="2625491"/>
        <a:ext cx="2432463" cy="1216231"/>
      </dsp:txXfrm>
    </dsp:sp>
    <dsp:sp modelId="{E0B1297A-6FEF-434A-B3A5-D1123812D278}">
      <dsp:nvSpPr>
        <dsp:cNvPr id="0" name=""/>
        <dsp:cNvSpPr/>
      </dsp:nvSpPr>
      <dsp:spPr>
        <a:xfrm>
          <a:off x="2943838" y="2625491"/>
          <a:ext cx="2432463" cy="1216231"/>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Strategic Priorities Fund		</a:t>
          </a:r>
        </a:p>
      </dsp:txBody>
      <dsp:txXfrm>
        <a:off x="2943838" y="2625491"/>
        <a:ext cx="2432463" cy="1216231"/>
      </dsp:txXfrm>
    </dsp:sp>
    <dsp:sp modelId="{75A58B15-886E-DB40-8699-8A2F41BDE3A0}">
      <dsp:nvSpPr>
        <dsp:cNvPr id="0" name=""/>
        <dsp:cNvSpPr/>
      </dsp:nvSpPr>
      <dsp:spPr>
        <a:xfrm>
          <a:off x="5887119" y="2625491"/>
          <a:ext cx="2432463" cy="1216231"/>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Greater Vancouver Regional Fund</a:t>
          </a:r>
        </a:p>
      </dsp:txBody>
      <dsp:txXfrm>
        <a:off x="5887119" y="2625491"/>
        <a:ext cx="2432463" cy="12162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B0B0B-4946-0243-829C-9EBB76900A39}" type="datetimeFigureOut">
              <a:rPr lang="en-US" smtClean="0"/>
              <a:t>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35AFB-C37D-7345-8673-FF7E9B41F916}" type="slidenum">
              <a:rPr lang="en-US" smtClean="0"/>
              <a:t>‹#›</a:t>
            </a:fld>
            <a:endParaRPr lang="en-US"/>
          </a:p>
        </p:txBody>
      </p:sp>
    </p:spTree>
    <p:extLst>
      <p:ext uri="{BB962C8B-B14F-4D97-AF65-F5344CB8AC3E}">
        <p14:creationId xmlns:p14="http://schemas.microsoft.com/office/powerpoint/2010/main" val="387356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1</a:t>
            </a:fld>
            <a:endParaRPr lang="en-US"/>
          </a:p>
        </p:txBody>
      </p:sp>
    </p:spTree>
    <p:extLst>
      <p:ext uri="{BB962C8B-B14F-4D97-AF65-F5344CB8AC3E}">
        <p14:creationId xmlns:p14="http://schemas.microsoft.com/office/powerpoint/2010/main" val="102941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a:ln/>
        </p:spPr>
      </p:sp>
      <p:sp>
        <p:nvSpPr>
          <p:cNvPr id="52226" name="Notes Placeholder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a:t> Funded by Ministry of Social Development &amp; Poverty Reduction </a:t>
            </a:r>
          </a:p>
          <a:p>
            <a:pPr eaLnBrk="1" hangingPunct="1">
              <a:buFontTx/>
              <a:buChar char="•"/>
            </a:pPr>
            <a:r>
              <a:rPr lang="en-CA"/>
              <a:t> Program started in 2019 (was announced at 2019 UBCM Convention)</a:t>
            </a:r>
          </a:p>
          <a:p>
            <a:pPr eaLnBrk="1" hangingPunct="1">
              <a:buFontTx/>
              <a:buChar char="•"/>
            </a:pPr>
            <a:r>
              <a:rPr lang="en-CA"/>
              <a:t> Local government applicants only</a:t>
            </a:r>
          </a:p>
          <a:p>
            <a:pPr eaLnBrk="1" hangingPunct="1">
              <a:buFontTx/>
              <a:buChar char="•"/>
            </a:pPr>
            <a:r>
              <a:rPr lang="en-CA"/>
              <a:t> </a:t>
            </a:r>
            <a:r>
              <a:rPr lang="en-US"/>
              <a:t>Regional projects of multiple eligible applicants can be for up to $150,000</a:t>
            </a:r>
          </a:p>
          <a:p>
            <a:endParaRPr lang="en-US"/>
          </a:p>
        </p:txBody>
      </p:sp>
      <p:sp>
        <p:nvSpPr>
          <p:cNvPr id="52227" name="Footer Placeholder 3"/>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52228" name="Slide Number Placeholder 4"/>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1EA38C-69CD-E741-BDC6-EC6A1CB07E43}" type="slidenum">
              <a:rPr lang="en-US" sz="1200"/>
              <a:pPr/>
              <a:t>10</a:t>
            </a:fld>
            <a:endParaRPr lang="en-US" sz="1200"/>
          </a:p>
        </p:txBody>
      </p:sp>
    </p:spTree>
    <p:extLst>
      <p:ext uri="{BB962C8B-B14F-4D97-AF65-F5344CB8AC3E}">
        <p14:creationId xmlns:p14="http://schemas.microsoft.com/office/powerpoint/2010/main" val="169199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3554"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412A12-D87E-8A46-A8AA-3996DA487246}" type="slidenum">
              <a:rPr lang="en-US" sz="1200"/>
              <a:pPr/>
              <a:t>11</a:t>
            </a:fld>
            <a:endParaRPr lang="en-US" sz="1200"/>
          </a:p>
        </p:txBody>
      </p:sp>
      <p:sp>
        <p:nvSpPr>
          <p:cNvPr id="23555" name="Rectangle 1026"/>
          <p:cNvSpPr>
            <a:spLocks noGrp="1" noRot="1" noChangeAspect="1" noChangeArrowheads="1" noTextEdit="1"/>
          </p:cNvSpPr>
          <p:nvPr>
            <p:ph type="sldImg"/>
          </p:nvPr>
        </p:nvSpPr>
        <p:spPr>
          <a:solidFill>
            <a:srgbClr val="FFFFFF"/>
          </a:solidFill>
          <a:ln/>
        </p:spPr>
      </p:sp>
      <p:sp>
        <p:nvSpPr>
          <p:cNvPr id="23556" name="Rectangle 1027"/>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t> </a:t>
            </a:r>
          </a:p>
        </p:txBody>
      </p:sp>
    </p:spTree>
    <p:extLst>
      <p:ext uri="{BB962C8B-B14F-4D97-AF65-F5344CB8AC3E}">
        <p14:creationId xmlns:p14="http://schemas.microsoft.com/office/powerpoint/2010/main" val="397753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5602"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A3D3BE-68EB-6D48-9C21-7D4DC9E9A8D9}" type="slidenum">
              <a:rPr lang="en-US" sz="1200"/>
              <a:pPr/>
              <a:t>12</a:t>
            </a:fld>
            <a:endParaRPr 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buFontTx/>
              <a:buChar char="•"/>
            </a:pPr>
            <a:r>
              <a:rPr lang="en-CA"/>
              <a:t> Funded by Ministry of Health </a:t>
            </a:r>
          </a:p>
          <a:p>
            <a:pPr eaLnBrk="1" hangingPunct="1">
              <a:buFontTx/>
              <a:buChar char="•"/>
            </a:pPr>
            <a:r>
              <a:rPr lang="en-CA"/>
              <a:t>Program started in 2004</a:t>
            </a:r>
          </a:p>
          <a:p>
            <a:pPr eaLnBrk="1" hangingPunct="1">
              <a:buFontTx/>
              <a:buChar char="•"/>
            </a:pPr>
            <a:r>
              <a:rPr lang="en-CA"/>
              <a:t> Previously called Seniors Housing &amp; Support Initiative</a:t>
            </a:r>
          </a:p>
          <a:p>
            <a:pPr eaLnBrk="1" hangingPunct="1">
              <a:buFontTx/>
              <a:buChar char="•"/>
            </a:pPr>
            <a:r>
              <a:rPr lang="en-CA"/>
              <a:t> Pilot for Indigenous communities introduced in 2019 program (Stream 1 only)</a:t>
            </a:r>
          </a:p>
          <a:p>
            <a:pPr eaLnBrk="1" hangingPunct="1">
              <a:buFontTx/>
              <a:buChar char="•"/>
            </a:pPr>
            <a:r>
              <a:rPr lang="en-CA"/>
              <a:t> All First Nations and local governments eligible to apply for Stream 1 under 2020 program; only local governments are eligible to apply for Stream 2</a:t>
            </a:r>
          </a:p>
          <a:p>
            <a:pPr eaLnBrk="1" hangingPunct="1">
              <a:buFontTx/>
              <a:buChar char="•"/>
            </a:pPr>
            <a:r>
              <a:rPr lang="en-CA"/>
              <a:t> Example projects: seniors cooking and nutrition programs, gardens, exercise programs; OCP updates with age-friendly lens, age-friendly community assessments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dirty="0"/>
              <a:t> Funded by Ministry of Municipal Affairs &amp; Housing </a:t>
            </a:r>
          </a:p>
          <a:p>
            <a:pPr eaLnBrk="1" hangingPunct="1">
              <a:buFontTx/>
              <a:buChar char="•"/>
            </a:pPr>
            <a:r>
              <a:rPr lang="en-CA" dirty="0"/>
              <a:t> Program started in 2014</a:t>
            </a:r>
          </a:p>
          <a:p>
            <a:pPr eaLnBrk="1" hangingPunct="1">
              <a:buFontTx/>
              <a:buChar char="•"/>
            </a:pPr>
            <a:r>
              <a:rPr lang="en-CA" dirty="0"/>
              <a:t> Local government applicants only</a:t>
            </a:r>
          </a:p>
          <a:p>
            <a:pPr eaLnBrk="1" hangingPunct="1">
              <a:buFontTx/>
              <a:buChar char="•"/>
            </a:pPr>
            <a:r>
              <a:rPr lang="en-CA" dirty="0"/>
              <a:t> Example projects: developing AM plans, polices and guidelines, staff training and capacity building for AM, AM plans for specific</a:t>
            </a:r>
          </a:p>
        </p:txBody>
      </p:sp>
      <p:sp>
        <p:nvSpPr>
          <p:cNvPr id="27651"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7652"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441ADF-1F72-FF40-B89A-627567A44BDE}"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dirty="0"/>
              <a:t> Funded by Ministry of Children &amp; Family Development</a:t>
            </a:r>
          </a:p>
          <a:p>
            <a:pPr eaLnBrk="1" hangingPunct="1">
              <a:buFontTx/>
              <a:buChar char="•"/>
            </a:pPr>
            <a:r>
              <a:rPr lang="en-CA" dirty="0"/>
              <a:t> Program started in 2019</a:t>
            </a:r>
          </a:p>
          <a:p>
            <a:pPr eaLnBrk="1" hangingPunct="1">
              <a:buFontTx/>
              <a:buChar char="•"/>
            </a:pPr>
            <a:r>
              <a:rPr lang="en-CA" dirty="0"/>
              <a:t> Local government applicants only</a:t>
            </a:r>
          </a:p>
          <a:p>
            <a:pPr eaLnBrk="1" hangingPunct="1">
              <a:buFontTx/>
              <a:buChar char="•"/>
            </a:pPr>
            <a:r>
              <a:rPr lang="en-CA" dirty="0"/>
              <a:t> All planning projects must complete a child care space creation action plan and an local child care inventory </a:t>
            </a:r>
          </a:p>
          <a:p>
            <a:pPr eaLnBrk="1" hangingPunct="1">
              <a:buFontTx/>
              <a:buChar char="•"/>
            </a:pPr>
            <a:r>
              <a:rPr lang="en-CA" dirty="0"/>
              <a:t> Example space creation projects: purchasing/locating modular buildings, renovating existing spaces, adding child care spaces to construction of new community centre</a:t>
            </a:r>
          </a:p>
          <a:p>
            <a:pPr eaLnBrk="1" hangingPunct="1">
              <a:buFontTx/>
              <a:buChar char="•"/>
            </a:pPr>
            <a:r>
              <a:rPr lang="en-CA" dirty="0"/>
              <a:t> Ministry of Children &amp; Family Development also provides space creation funding and funds can be leveraged</a:t>
            </a:r>
          </a:p>
        </p:txBody>
      </p:sp>
      <p:sp>
        <p:nvSpPr>
          <p:cNvPr id="29699"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9700"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07D466-A2C2-B94B-B7D5-27727E10647C}"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Children &amp; Family Development</a:t>
            </a:r>
          </a:p>
          <a:p>
            <a:pPr eaLnBrk="1" hangingPunct="1">
              <a:buFontTx/>
              <a:buChar char="•"/>
            </a:pPr>
            <a:r>
              <a:rPr lang="en-CA"/>
              <a:t> Program started in 2019</a:t>
            </a:r>
          </a:p>
          <a:p>
            <a:pPr eaLnBrk="1" hangingPunct="1">
              <a:buFontTx/>
              <a:buChar char="•"/>
            </a:pPr>
            <a:r>
              <a:rPr lang="en-CA"/>
              <a:t> Local government applicants only</a:t>
            </a:r>
          </a:p>
          <a:p>
            <a:pPr eaLnBrk="1" hangingPunct="1">
              <a:buFontTx/>
              <a:buChar char="•"/>
            </a:pPr>
            <a:r>
              <a:rPr lang="en-CA"/>
              <a:t> All planning projects must complete a child care space creation action plan and an local child care inventory </a:t>
            </a:r>
          </a:p>
          <a:p>
            <a:pPr eaLnBrk="1" hangingPunct="1">
              <a:buFontTx/>
              <a:buChar char="•"/>
            </a:pPr>
            <a:r>
              <a:rPr lang="en-CA"/>
              <a:t> Example space creation projects: purchasing/locating modular buildings, renovating existing spaces, adding child care spaces to construction of new community centre</a:t>
            </a:r>
          </a:p>
          <a:p>
            <a:pPr eaLnBrk="1" hangingPunct="1">
              <a:buFontTx/>
              <a:buChar char="•"/>
            </a:pPr>
            <a:r>
              <a:rPr lang="en-CA"/>
              <a:t> Ministry of Children &amp; Family Development also provides space creation funding and there could be opportunities to match funds</a:t>
            </a:r>
          </a:p>
        </p:txBody>
      </p:sp>
      <p:sp>
        <p:nvSpPr>
          <p:cNvPr id="29699"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9700"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07D466-A2C2-B94B-B7D5-27727E10647C}"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One intake completed (2018)</a:t>
            </a:r>
          </a:p>
          <a:p>
            <a:pPr eaLnBrk="1" hangingPunct="1">
              <a:buFontTx/>
              <a:buChar char="•"/>
            </a:pPr>
            <a:r>
              <a:rPr lang="en-CA">
                <a:solidFill>
                  <a:srgbClr val="000080"/>
                </a:solidFill>
              </a:rPr>
              <a:t> As of May 2019 all local governments and First Nations in BC are eligible to apply.  </a:t>
            </a:r>
          </a:p>
          <a:p>
            <a:pPr eaLnBrk="1" hangingPunct="1">
              <a:buFontTx/>
              <a:buChar char="•"/>
            </a:pPr>
            <a:r>
              <a:rPr lang="en-CA">
                <a:solidFill>
                  <a:srgbClr val="000080"/>
                </a:solidFill>
              </a:rPr>
              <a:t> </a:t>
            </a:r>
            <a:r>
              <a:rPr lang="en-US"/>
              <a:t>It is advisable that applications have all supporting Flood risk assessments, flood mapping, flood mitigation plans and any technical reporting appropriate to support the project rational included with the application. </a:t>
            </a:r>
          </a:p>
          <a:p>
            <a:pPr eaLnBrk="1" hangingPunct="1">
              <a:buFontTx/>
              <a:buChar char="•"/>
            </a:pPr>
            <a:r>
              <a:rPr lang="en-US"/>
              <a:t> The more shovel ready a project, the better it will do if the stream is heavily subscribed. </a:t>
            </a:r>
          </a:p>
          <a:p>
            <a:pPr eaLnBrk="1" hangingPunct="1">
              <a:buFontTx/>
              <a:buChar char="•"/>
            </a:pPr>
            <a:r>
              <a:rPr lang="en-US"/>
              <a:t> Permitting and authorizations needed should either be in place or discussions begun with appropriate agencies.</a:t>
            </a:r>
          </a:p>
        </p:txBody>
      </p:sp>
      <p:sp>
        <p:nvSpPr>
          <p:cNvPr id="33795"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33796"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50B120-051D-E142-B3B8-60BE7F7AB1CA}"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ln/>
        </p:spPr>
      </p:sp>
      <p:sp>
        <p:nvSpPr>
          <p:cNvPr id="35842"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New funding stream</a:t>
            </a:r>
          </a:p>
          <a:p>
            <a:pPr eaLnBrk="1" hangingPunct="1">
              <a:buFontTx/>
              <a:buChar char="•"/>
            </a:pPr>
            <a:r>
              <a:rPr lang="en-CA">
                <a:solidFill>
                  <a:srgbClr val="000080"/>
                </a:solidFill>
              </a:rPr>
              <a:t> All local governments and First Nations in BC are eligible to apply.  Improvement Districts that operate a fire service and society-run fire departments are also eligible applicants (for this funding steam only) </a:t>
            </a:r>
          </a:p>
          <a:p>
            <a:pPr eaLnBrk="1" hangingPunct="1">
              <a:buFontTx/>
              <a:buChar char="•"/>
            </a:pPr>
            <a:r>
              <a:rPr lang="en-CA">
                <a:solidFill>
                  <a:srgbClr val="000080"/>
                </a:solidFill>
              </a:rPr>
              <a:t> </a:t>
            </a:r>
            <a:r>
              <a:rPr lang="en-US">
                <a:solidFill>
                  <a:srgbClr val="000080"/>
                </a:solidFill>
              </a:rPr>
              <a:t>S</a:t>
            </a:r>
            <a:r>
              <a:rPr lang="en-US"/>
              <a:t>tructural and interface fire fighting equipment and training only.</a:t>
            </a:r>
          </a:p>
          <a:p>
            <a:pPr eaLnBrk="1" hangingPunct="1">
              <a:buFontTx/>
              <a:buChar char="•"/>
            </a:pPr>
            <a:r>
              <a:rPr lang="en-US"/>
              <a:t>FAQ available online.</a:t>
            </a:r>
          </a:p>
          <a:p>
            <a:pPr eaLnBrk="1" hangingPunct="1">
              <a:buFontTx/>
              <a:buChar char="•"/>
            </a:pPr>
            <a:r>
              <a:rPr lang="en-US"/>
              <a:t>Ensure your application outlines your fire department’s staffing configuration, and your budget is broken down into types of expenditures. </a:t>
            </a:r>
          </a:p>
          <a:p>
            <a:pPr eaLnBrk="1" hangingPunct="1">
              <a:buFontTx/>
              <a:buChar char="•"/>
            </a:pPr>
            <a:r>
              <a:rPr lang="en-US"/>
              <a:t>Outline clearly how the funding will enable project activities you might not otherwise be able to afford.</a:t>
            </a:r>
          </a:p>
        </p:txBody>
      </p:sp>
      <p:sp>
        <p:nvSpPr>
          <p:cNvPr id="35843"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35844"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0DC82A-7543-4C4A-88F8-0268D42E427E}"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New funding stream</a:t>
            </a:r>
          </a:p>
          <a:p>
            <a:pPr eaLnBrk="1" hangingPunct="1">
              <a:buFontTx/>
              <a:buChar char="•"/>
            </a:pPr>
            <a:r>
              <a:rPr lang="en-CA">
                <a:solidFill>
                  <a:srgbClr val="000080"/>
                </a:solidFill>
              </a:rPr>
              <a:t> All local governments and First Nations in BC are eligible to apply.  </a:t>
            </a:r>
            <a:endParaRPr lang="en-US"/>
          </a:p>
        </p:txBody>
      </p:sp>
      <p:sp>
        <p:nvSpPr>
          <p:cNvPr id="37891"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37892"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88402B-8141-D448-B5BA-0094836D27E6}" type="slidenum">
              <a:rPr lang="en-US" sz="120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a:ln/>
        </p:spPr>
      </p:sp>
      <p:sp>
        <p:nvSpPr>
          <p:cNvPr id="3993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Two intakes completed (2017 and 2019)</a:t>
            </a:r>
          </a:p>
          <a:p>
            <a:pPr eaLnBrk="1" hangingPunct="1">
              <a:buFontTx/>
              <a:buChar char="•"/>
            </a:pPr>
            <a:r>
              <a:rPr lang="en-CA">
                <a:solidFill>
                  <a:srgbClr val="000080"/>
                </a:solidFill>
              </a:rPr>
              <a:t> As of May 2019 all local governments and First Nations in BC are eligible to apply.  </a:t>
            </a:r>
          </a:p>
          <a:p>
            <a:pPr eaLnBrk="1" hangingPunct="1">
              <a:buFontTx/>
              <a:buChar char="•"/>
            </a:pPr>
            <a:r>
              <a:rPr lang="en-CA">
                <a:solidFill>
                  <a:srgbClr val="000080"/>
                </a:solidFill>
              </a:rPr>
              <a:t> </a:t>
            </a:r>
            <a:r>
              <a:rPr lang="en-US">
                <a:solidFill>
                  <a:srgbClr val="000080"/>
                </a:solidFill>
              </a:rPr>
              <a:t>C</a:t>
            </a:r>
            <a:r>
              <a:rPr lang="en-US"/>
              <a:t>an do one, two or all three activities at once. Do not have to do them in this order if there is a rational for not doing so.</a:t>
            </a:r>
          </a:p>
          <a:p>
            <a:endParaRPr lang="en-US"/>
          </a:p>
        </p:txBody>
      </p:sp>
      <p:sp>
        <p:nvSpPr>
          <p:cNvPr id="39939"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39940"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75B425-9991-5842-BFC4-A86B17AEAEF1}"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19458"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EA716B-8F6F-164C-B470-3508C4464614}"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CA"/>
              <a:t> </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a:ln/>
        </p:spPr>
      </p:sp>
      <p:sp>
        <p:nvSpPr>
          <p:cNvPr id="48130"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dirty="0"/>
              <a:t> Funded by Ministry of Forests, Lands, Natural Resource Operations and Rural Development</a:t>
            </a:r>
          </a:p>
          <a:p>
            <a:pPr eaLnBrk="1" hangingPunct="1">
              <a:buFontTx/>
              <a:buChar char="•"/>
            </a:pPr>
            <a:r>
              <a:rPr lang="en-CA" dirty="0"/>
              <a:t> Program started in 2019 – two intakes have </a:t>
            </a:r>
            <a:r>
              <a:rPr lang="en-CA" dirty="0" err="1"/>
              <a:t>occured</a:t>
            </a:r>
            <a:endParaRPr lang="en-CA" dirty="0"/>
          </a:p>
          <a:p>
            <a:pPr eaLnBrk="1" hangingPunct="1">
              <a:buFontTx/>
              <a:buChar char="•"/>
            </a:pPr>
            <a:r>
              <a:rPr lang="en-CA" dirty="0"/>
              <a:t> Local government and First Nation applicants</a:t>
            </a:r>
          </a:p>
          <a:p>
            <a:pPr eaLnBrk="1" hangingPunct="1">
              <a:buFontTx/>
              <a:buChar char="•"/>
            </a:pPr>
            <a:r>
              <a:rPr lang="en-CA" dirty="0"/>
              <a:t> Replaces Strategic Wildfire Prevention Initiative</a:t>
            </a:r>
            <a:endParaRPr lang="en-US" dirty="0"/>
          </a:p>
          <a:p>
            <a:pPr eaLnBrk="1" hangingPunct="1">
              <a:buFontTx/>
              <a:buChar char="•"/>
            </a:pPr>
            <a:r>
              <a:rPr lang="en-US" dirty="0"/>
              <a:t> Funding is scaled to offer eligible applicants with lower risk of wildfire to apply for up to $25,000 and applicants with a demonstrated higher risk of wildfire to apply for up to $150,000 per year.</a:t>
            </a:r>
          </a:p>
          <a:p>
            <a:pPr eaLnBrk="1" hangingPunct="1">
              <a:buFontTx/>
              <a:buChar char="•"/>
            </a:pPr>
            <a:r>
              <a:rPr lang="en-US" dirty="0"/>
              <a:t> Funding maximums can be exceeded for eligible fuel management activities on Crown Land</a:t>
            </a:r>
          </a:p>
        </p:txBody>
      </p:sp>
      <p:sp>
        <p:nvSpPr>
          <p:cNvPr id="48131"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48132"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691F4B-B69F-9C4A-BC0F-AD27C453E7ED}" type="slidenum">
              <a:rPr lang="en-US" sz="120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dirty="0"/>
              <a:t> Funded by Ministry of Municipal Affairs &amp; Housing </a:t>
            </a:r>
          </a:p>
          <a:p>
            <a:pPr eaLnBrk="1" hangingPunct="1">
              <a:buFontTx/>
              <a:buChar char="•"/>
            </a:pPr>
            <a:r>
              <a:rPr lang="en-CA" dirty="0"/>
              <a:t> Program started in 2019 – two intakes have been undertaken</a:t>
            </a:r>
          </a:p>
          <a:p>
            <a:pPr eaLnBrk="1" hangingPunct="1">
              <a:buFontTx/>
              <a:buChar char="•"/>
            </a:pPr>
            <a:r>
              <a:rPr lang="en-CA" dirty="0"/>
              <a:t> Local government applicants only</a:t>
            </a:r>
          </a:p>
          <a:p>
            <a:pPr eaLnBrk="1" hangingPunct="1">
              <a:buFontTx/>
              <a:buChar char="•"/>
            </a:pPr>
            <a:r>
              <a:rPr lang="en-CA" dirty="0"/>
              <a:t> </a:t>
            </a:r>
            <a:r>
              <a:rPr lang="en-US" dirty="0"/>
              <a:t>Funding is scaled based on the net population of each planning area</a:t>
            </a:r>
          </a:p>
          <a:p>
            <a:pPr eaLnBrk="1" hangingPunct="1">
              <a:buFontTx/>
              <a:buChar char="•"/>
            </a:pPr>
            <a:r>
              <a:rPr lang="en-US" dirty="0"/>
              <a:t> Regional projects of multiple eligible applicants can be for up to $150,000</a:t>
            </a:r>
          </a:p>
          <a:p>
            <a:pPr eaLnBrk="1" hangingPunct="1">
              <a:buFontTx/>
              <a:buChar char="•"/>
            </a:pPr>
            <a:r>
              <a:rPr lang="en-US" dirty="0"/>
              <a:t> Must result in a housing needs report for at least one entire planning area: municipality, electoral area or local trust area and meet Provincial requirements</a:t>
            </a:r>
          </a:p>
        </p:txBody>
      </p:sp>
      <p:sp>
        <p:nvSpPr>
          <p:cNvPr id="50179"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50180"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4A1909-F79C-2C46-91CE-0132D6AFD804}"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sz="1200" kern="1200" dirty="0">
                <a:solidFill>
                  <a:schemeClr val="tx1"/>
                </a:solidFill>
                <a:latin typeface="+mn-lt"/>
                <a:ea typeface="+mn-ea"/>
                <a:cs typeface="+mn-cs"/>
              </a:rPr>
              <a:t> Funded by Ministry of Municipal Affairs &amp; Housing and Indigenous Services Canada</a:t>
            </a:r>
          </a:p>
          <a:p>
            <a:pPr eaLnBrk="1" hangingPunct="1">
              <a:buFontTx/>
              <a:buChar char="•"/>
            </a:pPr>
            <a:r>
              <a:rPr lang="en-CA" dirty="0"/>
              <a:t> Program started in 1999</a:t>
            </a:r>
          </a:p>
          <a:p>
            <a:pPr eaLnBrk="1" hangingPunct="1">
              <a:buFontTx/>
              <a:buChar char="•"/>
            </a:pPr>
            <a:r>
              <a:rPr lang="en-CA" dirty="0"/>
              <a:t> Eligible applicants include local governments and First Nations (Treaty First Nations, bands and Tribal Councils)</a:t>
            </a:r>
            <a:endParaRPr lang="en-US" dirty="0"/>
          </a:p>
          <a:p>
            <a:pPr eaLnBrk="1" hangingPunct="1">
              <a:buFontTx/>
              <a:buChar char="•"/>
            </a:pPr>
            <a:r>
              <a:rPr lang="en-US" dirty="0"/>
              <a:t> Requires participation by elected officials and/or senior staff of local government and </a:t>
            </a:r>
            <a:r>
              <a:rPr lang="en-US" dirty="0" err="1"/>
              <a:t>neighbouring</a:t>
            </a:r>
            <a:r>
              <a:rPr lang="en-US" dirty="0"/>
              <a:t> First Nation</a:t>
            </a:r>
            <a:endParaRPr lang="en-CA" dirty="0"/>
          </a:p>
        </p:txBody>
      </p:sp>
      <p:sp>
        <p:nvSpPr>
          <p:cNvPr id="4" name="Slide Number Placeholder 3"/>
          <p:cNvSpPr>
            <a:spLocks noGrp="1"/>
          </p:cNvSpPr>
          <p:nvPr>
            <p:ph type="sldNum" sz="quarter" idx="5"/>
          </p:nvPr>
        </p:nvSpPr>
        <p:spPr/>
        <p:txBody>
          <a:bodyPr/>
          <a:lstStyle/>
          <a:p>
            <a:fld id="{31435AFB-C37D-7345-8673-FF7E9B41F916}" type="slidenum">
              <a:rPr lang="en-US" smtClean="0"/>
              <a:t>22</a:t>
            </a:fld>
            <a:endParaRPr lang="en-US"/>
          </a:p>
        </p:txBody>
      </p:sp>
    </p:spTree>
    <p:extLst>
      <p:ext uri="{BB962C8B-B14F-4D97-AF65-F5344CB8AC3E}">
        <p14:creationId xmlns:p14="http://schemas.microsoft.com/office/powerpoint/2010/main" val="300498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sz="1200" kern="1200" dirty="0">
                <a:solidFill>
                  <a:schemeClr val="tx1"/>
                </a:solidFill>
                <a:latin typeface="+mn-lt"/>
                <a:ea typeface="+mn-ea"/>
                <a:cs typeface="+mn-cs"/>
              </a:rPr>
              <a:t> Funded by Ministry of Indigenous Relations &amp; Reconciliation </a:t>
            </a:r>
          </a:p>
          <a:p>
            <a:pPr eaLnBrk="1" hangingPunct="1">
              <a:buFontTx/>
              <a:buChar char="•"/>
            </a:pPr>
            <a:r>
              <a:rPr lang="en-CA" dirty="0"/>
              <a:t> Program started in 2019</a:t>
            </a:r>
          </a:p>
          <a:p>
            <a:pPr eaLnBrk="1" hangingPunct="1">
              <a:buFontTx/>
              <a:buChar char="•"/>
            </a:pPr>
            <a:r>
              <a:rPr lang="en-CA" dirty="0"/>
              <a:t> Eligible applicants include local governments and eligible Indigenous organizations</a:t>
            </a:r>
            <a:endParaRPr lang="en-US" dirty="0"/>
          </a:p>
          <a:p>
            <a:pPr eaLnBrk="1" hangingPunct="1">
              <a:buFontTx/>
              <a:buChar char="•"/>
            </a:pPr>
            <a:r>
              <a:rPr lang="en-US" dirty="0"/>
              <a:t> Requires participation by elected officials and/or senior staff of local government and </a:t>
            </a:r>
            <a:r>
              <a:rPr lang="en-US"/>
              <a:t>Indigenous organization</a:t>
            </a:r>
            <a:endParaRPr lang="en-US" dirty="0"/>
          </a:p>
        </p:txBody>
      </p:sp>
      <p:sp>
        <p:nvSpPr>
          <p:cNvPr id="4" name="Slide Number Placeholder 3"/>
          <p:cNvSpPr>
            <a:spLocks noGrp="1"/>
          </p:cNvSpPr>
          <p:nvPr>
            <p:ph type="sldNum" sz="quarter" idx="5"/>
          </p:nvPr>
        </p:nvSpPr>
        <p:spPr/>
        <p:txBody>
          <a:bodyPr/>
          <a:lstStyle/>
          <a:p>
            <a:fld id="{31435AFB-C37D-7345-8673-FF7E9B41F916}" type="slidenum">
              <a:rPr lang="en-US" smtClean="0"/>
              <a:t>23</a:t>
            </a:fld>
            <a:endParaRPr lang="en-US"/>
          </a:p>
        </p:txBody>
      </p:sp>
    </p:spTree>
    <p:extLst>
      <p:ext uri="{BB962C8B-B14F-4D97-AF65-F5344CB8AC3E}">
        <p14:creationId xmlns:p14="http://schemas.microsoft.com/office/powerpoint/2010/main" val="160863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55298"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ABD674-8F0A-4243-B3E1-24A89443EED5}" type="slidenum">
              <a:rPr lang="en-US" sz="1200"/>
              <a:pPr/>
              <a:t>24</a:t>
            </a:fld>
            <a:endParaRPr lang="en-US" sz="1200"/>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25</a:t>
            </a:fld>
            <a:endParaRPr lang="en-US"/>
          </a:p>
        </p:txBody>
      </p:sp>
    </p:spTree>
    <p:extLst>
      <p:ext uri="{BB962C8B-B14F-4D97-AF65-F5344CB8AC3E}">
        <p14:creationId xmlns:p14="http://schemas.microsoft.com/office/powerpoint/2010/main" val="2348660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26</a:t>
            </a:fld>
            <a:endParaRPr lang="en-US"/>
          </a:p>
        </p:txBody>
      </p:sp>
    </p:spTree>
    <p:extLst>
      <p:ext uri="{BB962C8B-B14F-4D97-AF65-F5344CB8AC3E}">
        <p14:creationId xmlns:p14="http://schemas.microsoft.com/office/powerpoint/2010/main" val="297457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27</a:t>
            </a:fld>
            <a:endParaRPr lang="en-US"/>
          </a:p>
        </p:txBody>
      </p:sp>
    </p:spTree>
    <p:extLst>
      <p:ext uri="{BB962C8B-B14F-4D97-AF65-F5344CB8AC3E}">
        <p14:creationId xmlns:p14="http://schemas.microsoft.com/office/powerpoint/2010/main" val="1345550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28</a:t>
            </a:fld>
            <a:endParaRPr lang="en-US"/>
          </a:p>
        </p:txBody>
      </p:sp>
    </p:spTree>
    <p:extLst>
      <p:ext uri="{BB962C8B-B14F-4D97-AF65-F5344CB8AC3E}">
        <p14:creationId xmlns:p14="http://schemas.microsoft.com/office/powerpoint/2010/main" val="59325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29</a:t>
            </a:fld>
            <a:endParaRPr lang="en-US"/>
          </a:p>
        </p:txBody>
      </p:sp>
    </p:spTree>
    <p:extLst>
      <p:ext uri="{BB962C8B-B14F-4D97-AF65-F5344CB8AC3E}">
        <p14:creationId xmlns:p14="http://schemas.microsoft.com/office/powerpoint/2010/main" val="141397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19458"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EA716B-8F6F-164C-B470-3508C4464614}"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CA" dirty="0"/>
              <a:t> </a:t>
            </a:r>
            <a:endParaRPr lang="en-US" dirty="0"/>
          </a:p>
        </p:txBody>
      </p:sp>
    </p:spTree>
    <p:extLst>
      <p:ext uri="{BB962C8B-B14F-4D97-AF65-F5344CB8AC3E}">
        <p14:creationId xmlns:p14="http://schemas.microsoft.com/office/powerpoint/2010/main" val="267814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30</a:t>
            </a:fld>
            <a:endParaRPr lang="en-US"/>
          </a:p>
        </p:txBody>
      </p:sp>
    </p:spTree>
    <p:extLst>
      <p:ext uri="{BB962C8B-B14F-4D97-AF65-F5344CB8AC3E}">
        <p14:creationId xmlns:p14="http://schemas.microsoft.com/office/powerpoint/2010/main" val="117209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31</a:t>
            </a:fld>
            <a:endParaRPr lang="en-US"/>
          </a:p>
        </p:txBody>
      </p:sp>
    </p:spTree>
    <p:extLst>
      <p:ext uri="{BB962C8B-B14F-4D97-AF65-F5344CB8AC3E}">
        <p14:creationId xmlns:p14="http://schemas.microsoft.com/office/powerpoint/2010/main" val="850798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32</a:t>
            </a:fld>
            <a:endParaRPr lang="en-US"/>
          </a:p>
        </p:txBody>
      </p:sp>
    </p:spTree>
    <p:extLst>
      <p:ext uri="{BB962C8B-B14F-4D97-AF65-F5344CB8AC3E}">
        <p14:creationId xmlns:p14="http://schemas.microsoft.com/office/powerpoint/2010/main" val="247475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33</a:t>
            </a:fld>
            <a:endParaRPr lang="en-US"/>
          </a:p>
        </p:txBody>
      </p:sp>
    </p:spTree>
    <p:extLst>
      <p:ext uri="{BB962C8B-B14F-4D97-AF65-F5344CB8AC3E}">
        <p14:creationId xmlns:p14="http://schemas.microsoft.com/office/powerpoint/2010/main" val="111322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$2.1 billion</a:t>
            </a:r>
            <a:r>
              <a:rPr lang="en-US" baseline="0" dirty="0"/>
              <a:t> in Gas Tax funds expended</a:t>
            </a:r>
          </a:p>
          <a:p>
            <a:r>
              <a:rPr lang="en-US" baseline="0" dirty="0"/>
              <a:t>$970 million of $1 billion spent on Public Transit is from GVRF</a:t>
            </a:r>
            <a:endParaRPr lang="en-US" dirty="0"/>
          </a:p>
        </p:txBody>
      </p:sp>
      <p:sp>
        <p:nvSpPr>
          <p:cNvPr id="4" name="Slide Number Placeholder 3"/>
          <p:cNvSpPr>
            <a:spLocks noGrp="1"/>
          </p:cNvSpPr>
          <p:nvPr>
            <p:ph type="sldNum" sz="quarter" idx="10"/>
          </p:nvPr>
        </p:nvSpPr>
        <p:spPr/>
        <p:txBody>
          <a:bodyPr/>
          <a:lstStyle/>
          <a:p>
            <a:fld id="{31435AFB-C37D-7345-8673-FF7E9B41F916}" type="slidenum">
              <a:rPr lang="en-US" smtClean="0"/>
              <a:t>34</a:t>
            </a:fld>
            <a:endParaRPr lang="en-US"/>
          </a:p>
        </p:txBody>
      </p:sp>
    </p:spTree>
    <p:extLst>
      <p:ext uri="{BB962C8B-B14F-4D97-AF65-F5344CB8AC3E}">
        <p14:creationId xmlns:p14="http://schemas.microsoft.com/office/powerpoint/2010/main" val="1034685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5,000 projects reported since 2005</a:t>
            </a:r>
          </a:p>
          <a:p>
            <a:r>
              <a:rPr lang="en-US" dirty="0"/>
              <a:t>53/273</a:t>
            </a:r>
            <a:r>
              <a:rPr lang="en-US" baseline="0" dirty="0"/>
              <a:t> Public Transit projects undertaken by TransLink/GVRF</a:t>
            </a:r>
            <a:endParaRPr lang="en-US" dirty="0"/>
          </a:p>
        </p:txBody>
      </p:sp>
      <p:sp>
        <p:nvSpPr>
          <p:cNvPr id="4" name="Slide Number Placeholder 3"/>
          <p:cNvSpPr>
            <a:spLocks noGrp="1"/>
          </p:cNvSpPr>
          <p:nvPr>
            <p:ph type="sldNum" sz="quarter" idx="10"/>
          </p:nvPr>
        </p:nvSpPr>
        <p:spPr/>
        <p:txBody>
          <a:bodyPr/>
          <a:lstStyle/>
          <a:p>
            <a:fld id="{31435AFB-C37D-7345-8673-FF7E9B41F916}" type="slidenum">
              <a:rPr lang="en-US" smtClean="0"/>
              <a:t>35</a:t>
            </a:fld>
            <a:endParaRPr lang="en-US"/>
          </a:p>
        </p:txBody>
      </p:sp>
    </p:spTree>
    <p:extLst>
      <p:ext uri="{BB962C8B-B14F-4D97-AF65-F5344CB8AC3E}">
        <p14:creationId xmlns:p14="http://schemas.microsoft.com/office/powerpoint/2010/main" val="148322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36</a:t>
            </a:fld>
            <a:endParaRPr lang="en-US"/>
          </a:p>
        </p:txBody>
      </p:sp>
    </p:spTree>
    <p:extLst>
      <p:ext uri="{BB962C8B-B14F-4D97-AF65-F5344CB8AC3E}">
        <p14:creationId xmlns:p14="http://schemas.microsoft.com/office/powerpoint/2010/main" val="249718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37</a:t>
            </a:fld>
            <a:endParaRPr lang="en-US"/>
          </a:p>
        </p:txBody>
      </p:sp>
    </p:spTree>
    <p:extLst>
      <p:ext uri="{BB962C8B-B14F-4D97-AF65-F5344CB8AC3E}">
        <p14:creationId xmlns:p14="http://schemas.microsoft.com/office/powerpoint/2010/main" val="4047978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$1555 million of $160 million invested</a:t>
            </a:r>
            <a:r>
              <a:rPr lang="en-US" baseline="0" dirty="0"/>
              <a:t> in public transit is from GVRF</a:t>
            </a:r>
            <a:endParaRPr lang="en-US" dirty="0"/>
          </a:p>
        </p:txBody>
      </p:sp>
      <p:sp>
        <p:nvSpPr>
          <p:cNvPr id="4" name="Slide Number Placeholder 3"/>
          <p:cNvSpPr>
            <a:spLocks noGrp="1"/>
          </p:cNvSpPr>
          <p:nvPr>
            <p:ph type="sldNum" sz="quarter" idx="10"/>
          </p:nvPr>
        </p:nvSpPr>
        <p:spPr/>
        <p:txBody>
          <a:bodyPr/>
          <a:lstStyle/>
          <a:p>
            <a:fld id="{31435AFB-C37D-7345-8673-FF7E9B41F916}" type="slidenum">
              <a:rPr lang="en-US" smtClean="0"/>
              <a:t>38</a:t>
            </a:fld>
            <a:endParaRPr lang="en-US"/>
          </a:p>
        </p:txBody>
      </p:sp>
    </p:spTree>
    <p:extLst>
      <p:ext uri="{BB962C8B-B14F-4D97-AF65-F5344CB8AC3E}">
        <p14:creationId xmlns:p14="http://schemas.microsoft.com/office/powerpoint/2010/main" val="3012157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1,000</a:t>
            </a:r>
            <a:r>
              <a:rPr lang="en-US" baseline="0" dirty="0"/>
              <a:t> projects reported in 2018, a GTF in BC record</a:t>
            </a:r>
            <a:endParaRPr lang="en-US" dirty="0"/>
          </a:p>
          <a:p>
            <a:r>
              <a:rPr lang="en-US" dirty="0"/>
              <a:t>Drastic increase in Rec</a:t>
            </a:r>
            <a:r>
              <a:rPr lang="en-US" baseline="0" dirty="0"/>
              <a:t>/Sport/Culture/Tourism</a:t>
            </a:r>
          </a:p>
          <a:p>
            <a:endParaRPr lang="en-US" dirty="0"/>
          </a:p>
        </p:txBody>
      </p:sp>
      <p:sp>
        <p:nvSpPr>
          <p:cNvPr id="4" name="Slide Number Placeholder 3"/>
          <p:cNvSpPr>
            <a:spLocks noGrp="1"/>
          </p:cNvSpPr>
          <p:nvPr>
            <p:ph type="sldNum" sz="quarter" idx="10"/>
          </p:nvPr>
        </p:nvSpPr>
        <p:spPr/>
        <p:txBody>
          <a:bodyPr/>
          <a:lstStyle/>
          <a:p>
            <a:fld id="{31435AFB-C37D-7345-8673-FF7E9B41F916}" type="slidenum">
              <a:rPr lang="en-US" smtClean="0"/>
              <a:t>39</a:t>
            </a:fld>
            <a:endParaRPr lang="en-US"/>
          </a:p>
        </p:txBody>
      </p:sp>
    </p:spTree>
    <p:extLst>
      <p:ext uri="{BB962C8B-B14F-4D97-AF65-F5344CB8AC3E}">
        <p14:creationId xmlns:p14="http://schemas.microsoft.com/office/powerpoint/2010/main" val="368656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19458"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EA716B-8F6F-164C-B470-3508C4464614}" type="slidenum">
              <a:rPr lang="en-US" sz="1200"/>
              <a:pPr/>
              <a:t>4</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CA"/>
              <a:t> </a:t>
            </a:r>
            <a:endParaRPr lang="en-US"/>
          </a:p>
        </p:txBody>
      </p:sp>
    </p:spTree>
    <p:extLst>
      <p:ext uri="{BB962C8B-B14F-4D97-AF65-F5344CB8AC3E}">
        <p14:creationId xmlns:p14="http://schemas.microsoft.com/office/powerpoint/2010/main" val="3911886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35AFB-C37D-7345-8673-FF7E9B41F916}" type="slidenum">
              <a:rPr lang="en-US" smtClean="0"/>
              <a:t>40</a:t>
            </a:fld>
            <a:endParaRPr lang="en-US"/>
          </a:p>
        </p:txBody>
      </p:sp>
    </p:spTree>
    <p:extLst>
      <p:ext uri="{BB962C8B-B14F-4D97-AF65-F5344CB8AC3E}">
        <p14:creationId xmlns:p14="http://schemas.microsoft.com/office/powerpoint/2010/main" val="1662146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86018"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BE8ABD-C624-0544-BEA9-495F32A600CB}" type="slidenum">
              <a:rPr lang="en-US" sz="1200"/>
              <a:pPr/>
              <a:t>41</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1506"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C5235F-3578-D34B-8BAB-57A94F1C1576}" type="slidenum">
              <a:rPr lang="en-US" sz="1200"/>
              <a:pPr/>
              <a:t>5</a:t>
            </a:fld>
            <a:endParaRPr lang="en-US" sz="1200"/>
          </a:p>
        </p:txBody>
      </p:sp>
      <p:sp>
        <p:nvSpPr>
          <p:cNvPr id="21507" name="Rectangle 2"/>
          <p:cNvSpPr>
            <a:spLocks noGrp="1" noRot="1" noChangeAspect="1" noChangeArrowheads="1" noTextEdit="1"/>
          </p:cNvSpPr>
          <p:nvPr>
            <p:ph type="sldImg"/>
          </p:nvPr>
        </p:nvSpPr>
        <p:spPr>
          <a:solidFill>
            <a:srgbClr val="FFFFFF"/>
          </a:solidFill>
          <a:ln/>
        </p:spPr>
      </p:sp>
      <p:sp>
        <p:nvSpPr>
          <p:cNvPr id="3" name="Rectangle 2"/>
          <p:cNvSpPr>
            <a:spLocks noGrp="1" noRot="1" noChangeAspect="1" noChangeArrowheads="1" noTextEdit="1"/>
          </p:cNvSpPr>
          <p:nvPr>
            <p:ph type="sldImg"/>
          </p:nvPr>
        </p:nvSpPr>
        <p:spPr>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2150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buFontTx/>
              <a:buChar char="•"/>
            </a:pPr>
            <a:r>
              <a:rPr lang="en-US" dirty="0"/>
              <a:t> 8 active programs with 17 funding streams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23554"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412A12-D87E-8A46-A8AA-3996DA487246}" type="slidenum">
              <a:rPr lang="en-US" sz="1200"/>
              <a:pPr/>
              <a:t>6</a:t>
            </a:fld>
            <a:endParaRPr lang="en-US" sz="1200"/>
          </a:p>
        </p:txBody>
      </p:sp>
      <p:sp>
        <p:nvSpPr>
          <p:cNvPr id="23555" name="Rectangle 1026"/>
          <p:cNvSpPr>
            <a:spLocks noGrp="1" noRot="1" noChangeAspect="1" noChangeArrowheads="1" noTextEdit="1"/>
          </p:cNvSpPr>
          <p:nvPr>
            <p:ph type="sldImg"/>
          </p:nvPr>
        </p:nvSpPr>
        <p:spPr>
          <a:solidFill>
            <a:srgbClr val="FFFFFF"/>
          </a:solidFill>
          <a:ln/>
        </p:spPr>
      </p:sp>
      <p:sp>
        <p:nvSpPr>
          <p:cNvPr id="23556" name="Rectangle 1027"/>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Two intakes completed (2017 and 2019)</a:t>
            </a:r>
          </a:p>
          <a:p>
            <a:pPr eaLnBrk="1" hangingPunct="1">
              <a:buFontTx/>
              <a:buChar char="•"/>
            </a:pPr>
            <a:r>
              <a:rPr lang="en-CA">
                <a:solidFill>
                  <a:srgbClr val="000080"/>
                </a:solidFill>
              </a:rPr>
              <a:t> As of May 2019 all local governments and First Nations in BC are eligible to apply.  </a:t>
            </a:r>
          </a:p>
          <a:p>
            <a:pPr eaLnBrk="1" hangingPunct="1">
              <a:buFontTx/>
              <a:buChar char="•"/>
            </a:pPr>
            <a:r>
              <a:rPr lang="en-CA">
                <a:solidFill>
                  <a:srgbClr val="000080"/>
                </a:solidFill>
              </a:rPr>
              <a:t> </a:t>
            </a:r>
            <a:r>
              <a:rPr lang="en-US"/>
              <a:t>The renewed program in 2020 is emphasizing the modernization of ESS programs to more toward electronic registration and reporting</a:t>
            </a:r>
          </a:p>
          <a:p>
            <a:pPr eaLnBrk="1" hangingPunct="1">
              <a:buFontTx/>
              <a:buChar char="•"/>
            </a:pPr>
            <a:r>
              <a:rPr lang="en-US"/>
              <a:t> Example projects include ESS training, cots, blankets, registration computers, signage and ESS team shirts and jackets.</a:t>
            </a:r>
          </a:p>
        </p:txBody>
      </p:sp>
      <p:sp>
        <p:nvSpPr>
          <p:cNvPr id="41987"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41988"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1DE56E-FBD6-6D48-B8C1-780270DC50CB}"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a:ln/>
        </p:spPr>
      </p:sp>
      <p:sp>
        <p:nvSpPr>
          <p:cNvPr id="44034"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Two intakes completed (2018 and 2019)</a:t>
            </a:r>
          </a:p>
          <a:p>
            <a:pPr eaLnBrk="1" hangingPunct="1">
              <a:buFontTx/>
              <a:buChar char="•"/>
            </a:pPr>
            <a:r>
              <a:rPr lang="en-CA">
                <a:solidFill>
                  <a:srgbClr val="000080"/>
                </a:solidFill>
              </a:rPr>
              <a:t> As of May 2019 all local governments and First Nations in BC are eligible to apply.  </a:t>
            </a:r>
          </a:p>
          <a:p>
            <a:pPr eaLnBrk="1" hangingPunct="1">
              <a:buFontTx/>
              <a:buChar char="•"/>
            </a:pPr>
            <a:r>
              <a:rPr lang="en-US"/>
              <a:t> Example projects include EOC section training, EOC training activations, communications equipment, upgraded computer equipment, position vests, wall display monitors, white boards, storage.</a:t>
            </a:r>
          </a:p>
        </p:txBody>
      </p:sp>
      <p:sp>
        <p:nvSpPr>
          <p:cNvPr id="44035"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44036"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750AFB-8B70-5A4E-923E-EDB698F0A351}"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buFontTx/>
              <a:buChar char="•"/>
            </a:pPr>
            <a:r>
              <a:rPr lang="en-US"/>
              <a:t> Funded by Ministry of Public Safety (Emergency Management BC)</a:t>
            </a:r>
          </a:p>
          <a:p>
            <a:pPr eaLnBrk="1" hangingPunct="1">
              <a:buFontTx/>
              <a:buChar char="•"/>
            </a:pPr>
            <a:r>
              <a:rPr lang="en-CA"/>
              <a:t> One intakes completed (2018)</a:t>
            </a:r>
          </a:p>
          <a:p>
            <a:pPr eaLnBrk="1" hangingPunct="1">
              <a:buFontTx/>
              <a:buChar char="•"/>
            </a:pPr>
            <a:r>
              <a:rPr lang="en-CA">
                <a:solidFill>
                  <a:srgbClr val="000080"/>
                </a:solidFill>
              </a:rPr>
              <a:t> As of May 2019 all local governments and First Nations in BC are eligible to apply.  </a:t>
            </a:r>
          </a:p>
          <a:p>
            <a:pPr eaLnBrk="1" hangingPunct="1">
              <a:buFontTx/>
              <a:buChar char="•"/>
            </a:pPr>
            <a:r>
              <a:rPr lang="en-US"/>
              <a:t> Requires the creation of an Evacuation Route Plan</a:t>
            </a:r>
          </a:p>
          <a:p>
            <a:pPr eaLnBrk="1" hangingPunct="1">
              <a:buFontTx/>
              <a:buChar char="•"/>
            </a:pPr>
            <a:r>
              <a:rPr lang="en-US"/>
              <a:t> Infrastructure and capital projects (e.g. road building, wildfire fuel management) are not eligible</a:t>
            </a:r>
          </a:p>
        </p:txBody>
      </p:sp>
      <p:sp>
        <p:nvSpPr>
          <p:cNvPr id="46083" name="Footer Placeholder 3"/>
          <p:cNvSpPr>
            <a:spLocks noGrp="1"/>
          </p:cNvSpPr>
          <p:nvPr>
            <p:ph type="ftr" sz="quarter" idx="4"/>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Funding Administered by UBCM</a:t>
            </a:r>
          </a:p>
        </p:txBody>
      </p:sp>
      <p:sp>
        <p:nvSpPr>
          <p:cNvPr id="46084" name="Slide Number Placeholder 4"/>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5F84F8-98EF-DA44-A148-1BF791809742}"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2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8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Funding Administered by UBCM</a:t>
            </a:r>
          </a:p>
        </p:txBody>
      </p:sp>
      <p:sp>
        <p:nvSpPr>
          <p:cNvPr id="6"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2DFD3A-B3AC-E842-A248-2276429B22DB}" type="slidenum">
              <a:rPr lang="en-US"/>
              <a:pPr>
                <a:defRPr/>
              </a:pPr>
              <a:t>‹#›</a:t>
            </a:fld>
            <a:endParaRPr lang="en-US"/>
          </a:p>
        </p:txBody>
      </p:sp>
    </p:spTree>
    <p:extLst>
      <p:ext uri="{BB962C8B-B14F-4D97-AF65-F5344CB8AC3E}">
        <p14:creationId xmlns:p14="http://schemas.microsoft.com/office/powerpoint/2010/main" val="394717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CA"/>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Funding Administered by UBCM</a:t>
            </a:r>
          </a:p>
        </p:txBody>
      </p:sp>
      <p:sp>
        <p:nvSpPr>
          <p:cNvPr id="7"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1C22D4D-A723-B140-9C48-C6C8F1B4C685}" type="slidenum">
              <a:rPr lang="en-US"/>
              <a:pPr>
                <a:defRPr/>
              </a:pPr>
              <a:t>‹#›</a:t>
            </a:fld>
            <a:endParaRPr lang="en-US"/>
          </a:p>
        </p:txBody>
      </p:sp>
    </p:spTree>
    <p:extLst>
      <p:ext uri="{BB962C8B-B14F-4D97-AF65-F5344CB8AC3E}">
        <p14:creationId xmlns:p14="http://schemas.microsoft.com/office/powerpoint/2010/main" val="262240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7"/>
            <a:ext cx="8229600" cy="1143000"/>
          </a:xfrm>
        </p:spPr>
        <p:txBody>
          <a:bodyPr/>
          <a:lstStyle/>
          <a:p>
            <a:r>
              <a:rPr lang="en-CA" dirty="0"/>
              <a:t>Click to edit Master title style</a:t>
            </a:r>
            <a:endParaRPr lang="en-US" dirty="0"/>
          </a:p>
        </p:txBody>
      </p:sp>
      <p:sp>
        <p:nvSpPr>
          <p:cNvPr id="4" name="Text Placeholder 3"/>
          <p:cNvSpPr>
            <a:spLocks noGrp="1"/>
          </p:cNvSpPr>
          <p:nvPr>
            <p:ph type="body" sz="quarter" idx="10"/>
          </p:nvPr>
        </p:nvSpPr>
        <p:spPr>
          <a:xfrm>
            <a:off x="1001344" y="1708910"/>
            <a:ext cx="7143118" cy="4209738"/>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294162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Template_v2 .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1064322" y="2038470"/>
            <a:ext cx="6895732" cy="830997"/>
          </a:xfrm>
          <a:prstGeom prst="rect">
            <a:avLst/>
          </a:prstGeom>
          <a:noFill/>
        </p:spPr>
        <p:txBody>
          <a:bodyPr wrap="square" rtlCol="0">
            <a:spAutoFit/>
          </a:bodyPr>
          <a:lstStyle/>
          <a:p>
            <a:pPr algn="ctr"/>
            <a:r>
              <a:rPr lang="en-US" sz="4800" dirty="0">
                <a:solidFill>
                  <a:srgbClr val="FFFFFF"/>
                </a:solidFill>
                <a:latin typeface="Helvetica"/>
                <a:cs typeface="Helvetica"/>
              </a:rPr>
              <a:t>Title</a:t>
            </a:r>
          </a:p>
        </p:txBody>
      </p:sp>
    </p:spTree>
    <p:extLst>
      <p:ext uri="{BB962C8B-B14F-4D97-AF65-F5344CB8AC3E}">
        <p14:creationId xmlns:p14="http://schemas.microsoft.com/office/powerpoint/2010/main" val="323516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_v3  Pg 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811550121"/>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bfelker@ubcm.ca"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dwelch@ubcm.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emplate_v3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46137" y="1021662"/>
            <a:ext cx="8536041" cy="1569660"/>
          </a:xfrm>
          <a:prstGeom prst="rect">
            <a:avLst/>
          </a:prstGeom>
          <a:noFill/>
        </p:spPr>
        <p:txBody>
          <a:bodyPr wrap="square" rtlCol="0">
            <a:spAutoFit/>
          </a:bodyPr>
          <a:lstStyle/>
          <a:p>
            <a:r>
              <a:rPr lang="en-US" sz="4800" dirty="0">
                <a:solidFill>
                  <a:schemeClr val="bg1"/>
                </a:solidFill>
                <a:latin typeface="Helvetica"/>
                <a:cs typeface="Helvetica"/>
              </a:rPr>
              <a:t>UNDERSTANDING UBCM’S FUNDING PRORAMS</a:t>
            </a:r>
          </a:p>
        </p:txBody>
      </p:sp>
      <p:sp>
        <p:nvSpPr>
          <p:cNvPr id="7" name="TextBox 6"/>
          <p:cNvSpPr txBox="1"/>
          <p:nvPr/>
        </p:nvSpPr>
        <p:spPr>
          <a:xfrm>
            <a:off x="246137" y="2815624"/>
            <a:ext cx="8688441" cy="666849"/>
          </a:xfrm>
          <a:prstGeom prst="rect">
            <a:avLst/>
          </a:prstGeom>
          <a:noFill/>
        </p:spPr>
        <p:txBody>
          <a:bodyPr wrap="square" rtlCol="0">
            <a:spAutoFit/>
          </a:bodyPr>
          <a:lstStyle/>
          <a:p>
            <a:r>
              <a:rPr lang="en-US" sz="2800" baseline="30000" dirty="0">
                <a:solidFill>
                  <a:schemeClr val="bg1"/>
                </a:solidFill>
                <a:latin typeface="Helvetica"/>
                <a:cs typeface="Helvetica"/>
              </a:rPr>
              <a:t>Presented by Glen Brown, General Manager, Victoria Operations, UBCM &amp; Brant Felker, Manager, Gas Tax Program Services</a:t>
            </a:r>
          </a:p>
        </p:txBody>
      </p:sp>
    </p:spTree>
    <p:extLst>
      <p:ext uri="{BB962C8B-B14F-4D97-AF65-F5344CB8AC3E}">
        <p14:creationId xmlns:p14="http://schemas.microsoft.com/office/powerpoint/2010/main" val="384682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a:xfrm>
            <a:off x="457200" y="353075"/>
            <a:ext cx="8229600" cy="1143000"/>
          </a:xfrm>
        </p:spPr>
        <p:txBody>
          <a:bodyPr>
            <a:noAutofit/>
          </a:bodyPr>
          <a:lstStyle/>
          <a:p>
            <a:r>
              <a:rPr lang="en-CA" sz="3200" b="1" dirty="0">
                <a:latin typeface="Helvetica"/>
                <a:cs typeface="Helvetica"/>
              </a:rPr>
              <a:t>Poverty Reduction: Planning &amp; Actions</a:t>
            </a:r>
            <a:br>
              <a:rPr lang="en-CA" sz="3200" b="1" dirty="0">
                <a:latin typeface="Helvetica"/>
                <a:cs typeface="Helvetica"/>
              </a:rPr>
            </a:br>
            <a:endParaRPr lang="en-US" sz="3200" b="1" dirty="0">
              <a:latin typeface="Helvetica"/>
              <a:cs typeface="Helvetica"/>
            </a:endParaRPr>
          </a:p>
        </p:txBody>
      </p:sp>
      <p:sp>
        <p:nvSpPr>
          <p:cNvPr id="51202" name="Content Placeholder 2"/>
          <p:cNvSpPr>
            <a:spLocks noGrp="1"/>
          </p:cNvSpPr>
          <p:nvPr>
            <p:ph type="body" sz="quarter" idx="10"/>
          </p:nvPr>
        </p:nvSpPr>
        <p:spPr>
          <a:xfrm>
            <a:off x="280276" y="1708910"/>
            <a:ext cx="8406524" cy="4308262"/>
          </a:xfrm>
        </p:spPr>
        <p:txBody>
          <a:bodyPr>
            <a:noAutofit/>
          </a:bodyPr>
          <a:lstStyle/>
          <a:p>
            <a:r>
              <a:rPr lang="en-CA" sz="2800" dirty="0">
                <a:latin typeface="Helvetica"/>
                <a:cs typeface="Helvetica"/>
              </a:rPr>
              <a:t>Supports local governments reduce poverty at the local level and support the Province’s poverty reduction strategy </a:t>
            </a:r>
          </a:p>
          <a:p>
            <a:r>
              <a:rPr lang="en-CA" sz="2800" dirty="0">
                <a:latin typeface="Helvetica"/>
                <a:cs typeface="Helvetica"/>
              </a:rPr>
              <a:t>Two Streams:</a:t>
            </a:r>
          </a:p>
          <a:p>
            <a:pPr lvl="1"/>
            <a:r>
              <a:rPr lang="en-CA" dirty="0">
                <a:latin typeface="Helvetica"/>
                <a:cs typeface="Helvetica"/>
              </a:rPr>
              <a:t>Poverty Reduction Plans and Assessments, up to $25,000</a:t>
            </a:r>
          </a:p>
          <a:p>
            <a:pPr lvl="1"/>
            <a:r>
              <a:rPr lang="en-CA" dirty="0">
                <a:latin typeface="Helvetica"/>
                <a:cs typeface="Helvetica"/>
              </a:rPr>
              <a:t>Poverty Reduction Action, up to $50,000</a:t>
            </a:r>
          </a:p>
          <a:p>
            <a:r>
              <a:rPr lang="en-CA" sz="2800" dirty="0">
                <a:latin typeface="Helvetica"/>
                <a:cs typeface="Helvetica"/>
              </a:rPr>
              <a:t>Application deadline: </a:t>
            </a:r>
            <a:r>
              <a:rPr lang="en-CA" sz="2800" u="sng" dirty="0">
                <a:latin typeface="Helvetica"/>
                <a:cs typeface="Helvetica"/>
              </a:rPr>
              <a:t>February 28, 2020</a:t>
            </a:r>
          </a:p>
          <a:p>
            <a:endParaRPr lang="en-US" sz="2800" dirty="0">
              <a:latin typeface="Helvetica"/>
              <a:cs typeface="Helvetica"/>
            </a:endParaRPr>
          </a:p>
        </p:txBody>
      </p:sp>
    </p:spTree>
    <p:extLst>
      <p:ext uri="{BB962C8B-B14F-4D97-AF65-F5344CB8AC3E}">
        <p14:creationId xmlns:p14="http://schemas.microsoft.com/office/powerpoint/2010/main" val="208696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a:bodyPr>
          <a:lstStyle/>
          <a:p>
            <a:r>
              <a:rPr lang="en-US" sz="3200" b="1" dirty="0">
                <a:latin typeface="Helvetica"/>
                <a:cs typeface="Helvetica"/>
              </a:rPr>
              <a:t>Pending LGPS Funding Programs</a:t>
            </a:r>
          </a:p>
        </p:txBody>
      </p:sp>
      <p:sp>
        <p:nvSpPr>
          <p:cNvPr id="22530" name="Rectangle 6"/>
          <p:cNvSpPr>
            <a:spLocks noChangeArrowheads="1"/>
          </p:cNvSpPr>
          <p:nvPr/>
        </p:nvSpPr>
        <p:spPr bwMode="auto">
          <a:xfrm>
            <a:off x="4038600" y="5969000"/>
            <a:ext cx="3581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3" name="TextBox 2"/>
          <p:cNvSpPr txBox="1"/>
          <p:nvPr/>
        </p:nvSpPr>
        <p:spPr>
          <a:xfrm>
            <a:off x="166414" y="1543926"/>
            <a:ext cx="8881241" cy="5606663"/>
          </a:xfrm>
          <a:prstGeom prst="rect">
            <a:avLst/>
          </a:prstGeom>
          <a:noFill/>
        </p:spPr>
        <p:txBody>
          <a:bodyPr wrap="square" rtlCol="0">
            <a:spAutoFit/>
          </a:bodyPr>
          <a:lstStyle/>
          <a:p>
            <a:pPr>
              <a:spcBef>
                <a:spcPts val="600"/>
              </a:spcBef>
              <a:spcAft>
                <a:spcPts val="600"/>
              </a:spcAft>
              <a:defRPr/>
            </a:pPr>
            <a:r>
              <a:rPr lang="en-CA" sz="3200" b="1" dirty="0">
                <a:solidFill>
                  <a:srgbClr val="000000"/>
                </a:solidFill>
                <a:latin typeface="Helvetica"/>
                <a:ea typeface="ＭＳ Ｐゴシック" charset="0"/>
                <a:cs typeface="Helvetica"/>
              </a:rPr>
              <a:t>Funding Permitting/Confirmation of Intakes</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rPr>
              <a:t>Age-friendly Communities: Planning &amp; Activities</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rPr>
              <a:t>Asset Management Planning</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Community Child Care: Planning &amp; Space Creation</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Community Emergency Preparedness Fund: Flood Planning, Structural Flood Mitigation, Fire Department Training &amp; Equipment and Indigenous Cultural Safety Training</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Community Resilience Investment program</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Housing Needs Reports</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Regional Community to Community Forum</a:t>
            </a:r>
          </a:p>
          <a:p>
            <a:pPr marL="285750" indent="-285750">
              <a:spcBef>
                <a:spcPts val="400"/>
              </a:spcBef>
              <a:spcAft>
                <a:spcPts val="400"/>
              </a:spcAft>
              <a:buFont typeface="Arial"/>
              <a:buChar char="•"/>
              <a:defRPr/>
            </a:pPr>
            <a:r>
              <a:rPr lang="en-CA" sz="2400" dirty="0">
                <a:solidFill>
                  <a:srgbClr val="000000"/>
                </a:solidFill>
                <a:latin typeface="Helvetica"/>
                <a:ea typeface="ＭＳ Ｐゴシック" charset="0"/>
                <a:cs typeface="Helvetica"/>
              </a:rPr>
              <a:t>Urban Communities Partnering for Reconciliation</a:t>
            </a:r>
          </a:p>
          <a:p>
            <a:pPr marL="285750" indent="-285750">
              <a:buFont typeface="Arial"/>
              <a:buChar char="•"/>
            </a:pPr>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2253141225"/>
      </p:ext>
    </p:extLst>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87586" y="81557"/>
            <a:ext cx="8968828" cy="1143000"/>
          </a:xfrm>
        </p:spPr>
        <p:txBody>
          <a:bodyPr>
            <a:noAutofit/>
          </a:bodyPr>
          <a:lstStyle/>
          <a:p>
            <a:r>
              <a:rPr lang="en-CA" sz="3200" b="1" dirty="0">
                <a:latin typeface="Helvetica"/>
                <a:cs typeface="Helvetica"/>
              </a:rPr>
              <a:t>Age-friendly Communities: </a:t>
            </a:r>
            <a:br>
              <a:rPr lang="en-CA" sz="3200" b="1" dirty="0">
                <a:latin typeface="Helvetica"/>
                <a:cs typeface="Helvetica"/>
              </a:rPr>
            </a:br>
            <a:r>
              <a:rPr lang="en-CA" sz="3200" b="1" dirty="0">
                <a:latin typeface="Helvetica"/>
                <a:cs typeface="Helvetica"/>
              </a:rPr>
              <a:t>Planning &amp; Project Grants</a:t>
            </a:r>
            <a:endParaRPr lang="en-US" sz="3200" b="1" dirty="0">
              <a:latin typeface="Helvetica"/>
              <a:cs typeface="Helvetica"/>
            </a:endParaRPr>
          </a:p>
        </p:txBody>
      </p:sp>
      <p:sp>
        <p:nvSpPr>
          <p:cNvPr id="24578" name="Rectangle 5"/>
          <p:cNvSpPr>
            <a:spLocks noChangeArrowheads="1"/>
          </p:cNvSpPr>
          <p:nvPr/>
        </p:nvSpPr>
        <p:spPr bwMode="auto">
          <a:xfrm>
            <a:off x="827088" y="3357563"/>
            <a:ext cx="16065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24579" name="Rectangle 6"/>
          <p:cNvSpPr>
            <a:spLocks noChangeArrowheads="1"/>
          </p:cNvSpPr>
          <p:nvPr/>
        </p:nvSpPr>
        <p:spPr bwMode="auto">
          <a:xfrm>
            <a:off x="87586" y="1532758"/>
            <a:ext cx="9056414" cy="5093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spcBef>
                <a:spcPts val="600"/>
              </a:spcBef>
              <a:spcAft>
                <a:spcPts val="600"/>
              </a:spcAft>
              <a:buFont typeface="Arial" charset="0"/>
              <a:buChar char="•"/>
            </a:pPr>
            <a:r>
              <a:rPr lang="en-CA" sz="2800" dirty="0">
                <a:solidFill>
                  <a:srgbClr val="000000"/>
                </a:solidFill>
                <a:latin typeface="Helvetica"/>
                <a:cs typeface="Helvetica"/>
              </a:rPr>
              <a:t>Supports aging populations by developing and implementing policies and plans, undertaking projects that enable seniors to age in place, and facilitating the creation of age-friendly communities </a:t>
            </a:r>
          </a:p>
          <a:p>
            <a:pPr marL="342900" indent="-342900">
              <a:spcBef>
                <a:spcPts val="600"/>
              </a:spcBef>
              <a:spcAft>
                <a:spcPts val="600"/>
              </a:spcAft>
              <a:buFont typeface="Arial" charset="0"/>
              <a:buChar char="•"/>
            </a:pPr>
            <a:r>
              <a:rPr lang="en-CA" sz="2800" dirty="0">
                <a:solidFill>
                  <a:srgbClr val="000000"/>
                </a:solidFill>
                <a:latin typeface="Helvetica"/>
                <a:cs typeface="Helvetica"/>
              </a:rPr>
              <a:t>Two Streams:</a:t>
            </a:r>
          </a:p>
          <a:p>
            <a:pPr marL="742950" lvl="1" indent="-285750">
              <a:spcBef>
                <a:spcPts val="600"/>
              </a:spcBef>
              <a:spcAft>
                <a:spcPts val="600"/>
              </a:spcAft>
              <a:buFont typeface="Arial" charset="0"/>
              <a:buChar char="•"/>
            </a:pPr>
            <a:r>
              <a:rPr lang="en-CA" sz="2800" dirty="0">
                <a:solidFill>
                  <a:srgbClr val="000000"/>
                </a:solidFill>
                <a:latin typeface="Helvetica"/>
                <a:cs typeface="Helvetica"/>
              </a:rPr>
              <a:t>Age-friendly Assessments, Action Plans &amp; Planning, up to $25,000</a:t>
            </a:r>
          </a:p>
          <a:p>
            <a:pPr marL="742950" lvl="1" indent="-285750">
              <a:spcBef>
                <a:spcPts val="600"/>
              </a:spcBef>
              <a:spcAft>
                <a:spcPts val="600"/>
              </a:spcAft>
              <a:buFont typeface="Arial" charset="0"/>
              <a:buChar char="•"/>
            </a:pPr>
            <a:r>
              <a:rPr lang="en-CA" sz="2800" dirty="0">
                <a:solidFill>
                  <a:srgbClr val="000000"/>
                </a:solidFill>
                <a:latin typeface="Helvetica"/>
                <a:cs typeface="Helvetica"/>
              </a:rPr>
              <a:t>Age-friendly Projects, up to $15,000</a:t>
            </a:r>
          </a:p>
          <a:p>
            <a:pPr marL="342900" indent="-342900">
              <a:spcBef>
                <a:spcPts val="600"/>
              </a:spcBef>
              <a:spcAft>
                <a:spcPts val="600"/>
              </a:spcAft>
              <a:buFont typeface="Arial" charset="0"/>
              <a:buChar char="•"/>
            </a:pPr>
            <a:r>
              <a:rPr lang="en-CA" sz="2800" dirty="0">
                <a:solidFill>
                  <a:srgbClr val="000000"/>
                </a:solidFill>
                <a:latin typeface="Helvetica"/>
                <a:cs typeface="Helvetica"/>
              </a:rPr>
              <a:t>Funding permitting, next intake will be early 2021</a:t>
            </a:r>
            <a:endParaRPr lang="en-CA" sz="2800" u="sng" dirty="0">
              <a:solidFill>
                <a:srgbClr val="000000"/>
              </a:solidFill>
              <a:latin typeface="Helvetica"/>
              <a:cs typeface="Helvetica"/>
            </a:endParaRPr>
          </a:p>
          <a:p>
            <a:pPr marL="742950" lvl="1" indent="-285750">
              <a:buFont typeface="Arial" charset="0"/>
              <a:buChar char="•"/>
            </a:pPr>
            <a:endParaRPr lang="en-CA" sz="2800" dirty="0">
              <a:solidFill>
                <a:srgbClr val="000000"/>
              </a:solidFill>
              <a:latin typeface="Helvetica"/>
              <a:cs typeface="Helvetica"/>
            </a:endParaRPr>
          </a:p>
        </p:txBody>
      </p:sp>
    </p:spTree>
    <p:extLst>
      <p:ext uri="{BB962C8B-B14F-4D97-AF65-F5344CB8AC3E}">
        <p14:creationId xmlns:p14="http://schemas.microsoft.com/office/powerpoint/2010/main" val="1177478471"/>
      </p:ext>
    </p:extLst>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normAutofit/>
          </a:bodyPr>
          <a:lstStyle/>
          <a:p>
            <a:r>
              <a:rPr lang="en-CA" sz="3200" b="1" dirty="0">
                <a:latin typeface="Helvetica"/>
                <a:cs typeface="Helvetica"/>
              </a:rPr>
              <a:t>Asset Management </a:t>
            </a:r>
            <a:br>
              <a:rPr lang="en-CA" sz="3200" b="1" dirty="0">
                <a:latin typeface="Helvetica"/>
                <a:cs typeface="Helvetica"/>
              </a:rPr>
            </a:br>
            <a:r>
              <a:rPr lang="en-CA" sz="3200" b="1" dirty="0">
                <a:latin typeface="Helvetica"/>
                <a:cs typeface="Helvetica"/>
              </a:rPr>
              <a:t>Planning &amp; Training Subsidies</a:t>
            </a:r>
            <a:endParaRPr lang="en-US" sz="3200" b="1" dirty="0">
              <a:latin typeface="Helvetica"/>
              <a:cs typeface="Helvetica"/>
            </a:endParaRPr>
          </a:p>
        </p:txBody>
      </p:sp>
      <p:sp>
        <p:nvSpPr>
          <p:cNvPr id="26626" name="TextBox 8"/>
          <p:cNvSpPr txBox="1">
            <a:spLocks noChangeArrowheads="1"/>
          </p:cNvSpPr>
          <p:nvPr/>
        </p:nvSpPr>
        <p:spPr bwMode="auto">
          <a:xfrm>
            <a:off x="166414" y="1760484"/>
            <a:ext cx="8697310" cy="298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spcAft>
                <a:spcPts val="600"/>
              </a:spcAft>
              <a:buFont typeface="Arial" charset="0"/>
              <a:buChar char="•"/>
            </a:pPr>
            <a:r>
              <a:rPr lang="en-CA" sz="2800" dirty="0">
                <a:solidFill>
                  <a:srgbClr val="000000"/>
                </a:solidFill>
                <a:latin typeface="Helvetica"/>
                <a:cs typeface="Helvetica"/>
              </a:rPr>
              <a:t>Assist local governments in delivering sustainable services by extending and deepening asset management practices within their organizations.  </a:t>
            </a:r>
          </a:p>
          <a:p>
            <a:pPr>
              <a:spcBef>
                <a:spcPts val="600"/>
              </a:spcBef>
              <a:spcAft>
                <a:spcPts val="600"/>
              </a:spcAft>
              <a:buFont typeface="Arial" charset="0"/>
              <a:buChar char="•"/>
            </a:pPr>
            <a:r>
              <a:rPr lang="en-CA" sz="2800" dirty="0">
                <a:solidFill>
                  <a:srgbClr val="000000"/>
                </a:solidFill>
                <a:latin typeface="Helvetica"/>
                <a:cs typeface="Helvetica"/>
              </a:rPr>
              <a:t>Up to $15,000, 50% of total project costs</a:t>
            </a:r>
          </a:p>
          <a:p>
            <a:pPr>
              <a:spcBef>
                <a:spcPts val="600"/>
              </a:spcBef>
              <a:spcAft>
                <a:spcPts val="600"/>
              </a:spcAft>
              <a:buFont typeface="Arial" charset="0"/>
              <a:buChar char="•"/>
            </a:pPr>
            <a:r>
              <a:rPr lang="en-CA" sz="2800" dirty="0">
                <a:solidFill>
                  <a:srgbClr val="000000"/>
                </a:solidFill>
                <a:latin typeface="Helvetica"/>
                <a:cs typeface="Helvetica"/>
              </a:rPr>
              <a:t>Funding permitting, 2020 intakes to be announced (spring and fall)</a:t>
            </a:r>
          </a:p>
        </p:txBody>
      </p:sp>
    </p:spTree>
    <p:extLst>
      <p:ext uri="{BB962C8B-B14F-4D97-AF65-F5344CB8AC3E}">
        <p14:creationId xmlns:p14="http://schemas.microsoft.com/office/powerpoint/2010/main" val="1512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a:xfrm>
            <a:off x="131377" y="81557"/>
            <a:ext cx="8916277" cy="1143000"/>
          </a:xfrm>
        </p:spPr>
        <p:txBody>
          <a:bodyPr>
            <a:noAutofit/>
          </a:bodyPr>
          <a:lstStyle/>
          <a:p>
            <a:r>
              <a:rPr lang="en-CA" sz="3200" b="1" dirty="0">
                <a:latin typeface="Helvetica"/>
                <a:cs typeface="Helvetica"/>
              </a:rPr>
              <a:t>Community Child Care Planning </a:t>
            </a:r>
            <a:br>
              <a:rPr lang="en-CA" sz="3200" b="1" dirty="0">
                <a:latin typeface="Helvetica"/>
                <a:cs typeface="Helvetica"/>
              </a:rPr>
            </a:br>
            <a:r>
              <a:rPr lang="en-CA" sz="3200" b="1" dirty="0">
                <a:latin typeface="Helvetica"/>
                <a:cs typeface="Helvetica"/>
              </a:rPr>
              <a:t>&amp; Space Creation</a:t>
            </a:r>
          </a:p>
        </p:txBody>
      </p:sp>
      <p:sp>
        <p:nvSpPr>
          <p:cNvPr id="28674" name="TextBox 4"/>
          <p:cNvSpPr txBox="1">
            <a:spLocks noChangeArrowheads="1"/>
          </p:cNvSpPr>
          <p:nvPr/>
        </p:nvSpPr>
        <p:spPr bwMode="auto">
          <a:xfrm>
            <a:off x="131378" y="1604634"/>
            <a:ext cx="9012621" cy="3493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CA" sz="2800" u="sng" dirty="0">
                <a:solidFill>
                  <a:srgbClr val="000000"/>
                </a:solidFill>
                <a:latin typeface="Helvetica"/>
                <a:cs typeface="Helvetica"/>
              </a:rPr>
              <a:t>Community Child Care Planning</a:t>
            </a:r>
          </a:p>
          <a:p>
            <a:pPr marL="342900" indent="-342900">
              <a:spcBef>
                <a:spcPts val="600"/>
              </a:spcBef>
              <a:spcAft>
                <a:spcPts val="600"/>
              </a:spcAft>
              <a:buFont typeface="Arial"/>
              <a:buChar char="•"/>
            </a:pPr>
            <a:r>
              <a:rPr lang="en-CA" sz="2800" dirty="0">
                <a:solidFill>
                  <a:srgbClr val="000000"/>
                </a:solidFill>
                <a:latin typeface="Helvetica"/>
                <a:cs typeface="Helvetica"/>
              </a:rPr>
              <a:t>Provides funding for local governments to engage in planning activities to develop a child care space creation action plan</a:t>
            </a:r>
          </a:p>
          <a:p>
            <a:pPr marL="342900" indent="-342900">
              <a:spcBef>
                <a:spcPts val="600"/>
              </a:spcBef>
              <a:spcAft>
                <a:spcPts val="600"/>
              </a:spcAft>
              <a:buFont typeface="Arial"/>
              <a:buChar char="•"/>
            </a:pPr>
            <a:r>
              <a:rPr lang="en-CA" sz="2800" dirty="0">
                <a:solidFill>
                  <a:srgbClr val="000000"/>
                </a:solidFill>
                <a:latin typeface="Helvetica"/>
                <a:cs typeface="Helvetica"/>
              </a:rPr>
              <a:t>Up to $25,000 </a:t>
            </a:r>
          </a:p>
          <a:p>
            <a:pPr marL="342900" indent="-342900">
              <a:spcBef>
                <a:spcPts val="600"/>
              </a:spcBef>
              <a:spcAft>
                <a:spcPts val="600"/>
              </a:spcAft>
              <a:buFont typeface="Arial"/>
              <a:buChar char="•"/>
            </a:pPr>
            <a:r>
              <a:rPr lang="en-CA" sz="2800" dirty="0">
                <a:solidFill>
                  <a:srgbClr val="000000"/>
                </a:solidFill>
                <a:latin typeface="Helvetica"/>
                <a:cs typeface="Helvetica"/>
              </a:rPr>
              <a:t>UBCM is discussing future</a:t>
            </a:r>
            <a:br>
              <a:rPr lang="en-CA" sz="2800" dirty="0">
                <a:solidFill>
                  <a:srgbClr val="000000"/>
                </a:solidFill>
                <a:latin typeface="Helvetica"/>
                <a:cs typeface="Helvetica"/>
              </a:rPr>
            </a:br>
            <a:r>
              <a:rPr lang="en-CA" sz="2800" dirty="0">
                <a:solidFill>
                  <a:srgbClr val="000000"/>
                </a:solidFill>
                <a:latin typeface="Helvetica"/>
                <a:cs typeface="Helvetica"/>
              </a:rPr>
              <a:t>intakes with MCFD</a:t>
            </a:r>
          </a:p>
        </p:txBody>
      </p:sp>
      <p:pic>
        <p:nvPicPr>
          <p:cNvPr id="2" name="Picture 1" descr="Childcar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72" y="3429000"/>
            <a:ext cx="3757450" cy="2549699"/>
          </a:xfrm>
          <a:prstGeom prst="rect">
            <a:avLst/>
          </a:prstGeom>
          <a:ln w="38100">
            <a:solidFill>
              <a:schemeClr val="tx1"/>
            </a:solidFill>
            <a:miter lim="800000"/>
            <a:headEnd/>
            <a:tailEnd/>
          </a:ln>
          <a:effectLst>
            <a:outerShdw blurRad="50800" dist="44323" dir="2700000" algn="ctr" rotWithShape="0">
              <a:srgbClr val="000000">
                <a:alpha val="75000"/>
              </a:srgbClr>
            </a:outerShdw>
          </a:effectLst>
        </p:spPr>
      </p:pic>
    </p:spTree>
    <p:extLst>
      <p:ext uri="{BB962C8B-B14F-4D97-AF65-F5344CB8AC3E}">
        <p14:creationId xmlns:p14="http://schemas.microsoft.com/office/powerpoint/2010/main" val="332800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a:xfrm>
            <a:off x="131377" y="81557"/>
            <a:ext cx="8916277" cy="1143000"/>
          </a:xfrm>
        </p:spPr>
        <p:txBody>
          <a:bodyPr>
            <a:noAutofit/>
          </a:bodyPr>
          <a:lstStyle/>
          <a:p>
            <a:r>
              <a:rPr lang="en-CA" sz="3200" b="1" dirty="0">
                <a:latin typeface="Helvetica"/>
                <a:cs typeface="Helvetica"/>
              </a:rPr>
              <a:t>Community Child Care Planning </a:t>
            </a:r>
            <a:br>
              <a:rPr lang="en-CA" sz="3200" b="1" dirty="0">
                <a:latin typeface="Helvetica"/>
                <a:cs typeface="Helvetica"/>
              </a:rPr>
            </a:br>
            <a:r>
              <a:rPr lang="en-CA" sz="3200" b="1" dirty="0">
                <a:latin typeface="Helvetica"/>
                <a:cs typeface="Helvetica"/>
              </a:rPr>
              <a:t>&amp; Space Creation</a:t>
            </a:r>
          </a:p>
        </p:txBody>
      </p:sp>
      <p:sp>
        <p:nvSpPr>
          <p:cNvPr id="28674" name="TextBox 4"/>
          <p:cNvSpPr txBox="1">
            <a:spLocks noChangeArrowheads="1"/>
          </p:cNvSpPr>
          <p:nvPr/>
        </p:nvSpPr>
        <p:spPr bwMode="auto">
          <a:xfrm>
            <a:off x="131378" y="1604634"/>
            <a:ext cx="9012621" cy="3493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CA" sz="2800" u="sng" dirty="0">
                <a:solidFill>
                  <a:srgbClr val="000000"/>
                </a:solidFill>
                <a:latin typeface="Helvetica"/>
                <a:cs typeface="Helvetica"/>
              </a:rPr>
              <a:t>Community Child Care Space Creation</a:t>
            </a:r>
            <a:r>
              <a:rPr lang="en-CA" sz="2800" b="1" dirty="0">
                <a:solidFill>
                  <a:srgbClr val="000000"/>
                </a:solidFill>
                <a:latin typeface="Helvetica"/>
                <a:cs typeface="Helvetica"/>
              </a:rPr>
              <a:t> </a:t>
            </a:r>
          </a:p>
          <a:p>
            <a:pPr marL="342900" indent="-342900">
              <a:spcBef>
                <a:spcPts val="600"/>
              </a:spcBef>
              <a:spcAft>
                <a:spcPts val="600"/>
              </a:spcAft>
              <a:buFont typeface="Arial"/>
              <a:buChar char="•"/>
            </a:pPr>
            <a:r>
              <a:rPr lang="en-CA" sz="2800" dirty="0">
                <a:solidFill>
                  <a:srgbClr val="000000"/>
                </a:solidFill>
                <a:latin typeface="Helvetica"/>
                <a:cs typeface="Helvetica"/>
              </a:rPr>
              <a:t>Provides funding to local governments to create new licensed child care spaces within their own facilities for children aged 0-5, with a focus on spaces for infants and toddlers</a:t>
            </a:r>
          </a:p>
          <a:p>
            <a:pPr marL="342900" indent="-342900">
              <a:spcBef>
                <a:spcPts val="600"/>
              </a:spcBef>
              <a:spcAft>
                <a:spcPts val="600"/>
              </a:spcAft>
              <a:buFont typeface="Arial"/>
              <a:buChar char="•"/>
            </a:pPr>
            <a:r>
              <a:rPr lang="en-CA" sz="2800" dirty="0">
                <a:solidFill>
                  <a:srgbClr val="000000"/>
                </a:solidFill>
                <a:latin typeface="Helvetica"/>
                <a:cs typeface="Helvetica"/>
              </a:rPr>
              <a:t>Up to $1 million</a:t>
            </a:r>
          </a:p>
          <a:p>
            <a:pPr marL="342900" indent="-342900">
              <a:spcBef>
                <a:spcPts val="600"/>
              </a:spcBef>
              <a:spcAft>
                <a:spcPts val="600"/>
              </a:spcAft>
              <a:buFont typeface="Arial"/>
              <a:buChar char="•"/>
            </a:pPr>
            <a:r>
              <a:rPr lang="en-CA" sz="2800" dirty="0">
                <a:solidFill>
                  <a:srgbClr val="000000"/>
                </a:solidFill>
                <a:latin typeface="Helvetica"/>
                <a:cs typeface="Helvetica"/>
              </a:rPr>
              <a:t>UBCM is discussing future intakes with MCFD</a:t>
            </a:r>
          </a:p>
        </p:txBody>
      </p:sp>
    </p:spTree>
    <p:extLst>
      <p:ext uri="{BB962C8B-B14F-4D97-AF65-F5344CB8AC3E}">
        <p14:creationId xmlns:p14="http://schemas.microsoft.com/office/powerpoint/2010/main" val="263562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78828" y="81557"/>
            <a:ext cx="9065172" cy="1143000"/>
          </a:xfrm>
        </p:spPr>
        <p:txBody>
          <a:bodyPr>
            <a:normAutofit/>
          </a:bodyPr>
          <a:lstStyle/>
          <a:p>
            <a:r>
              <a:rPr lang="en-US" sz="3200" b="1" dirty="0">
                <a:latin typeface="Helvetica"/>
                <a:cs typeface="Helvetica"/>
              </a:rPr>
              <a:t>Community Emergency Preparedness Fund</a:t>
            </a:r>
          </a:p>
        </p:txBody>
      </p:sp>
      <p:sp>
        <p:nvSpPr>
          <p:cNvPr id="32769" name="Content Placeholder 2"/>
          <p:cNvSpPr>
            <a:spLocks noGrp="1"/>
          </p:cNvSpPr>
          <p:nvPr>
            <p:ph type="body" sz="quarter" idx="10"/>
          </p:nvPr>
        </p:nvSpPr>
        <p:spPr>
          <a:xfrm>
            <a:off x="457200" y="1708910"/>
            <a:ext cx="8229600" cy="4209738"/>
          </a:xfrm>
        </p:spPr>
        <p:txBody>
          <a:bodyPr>
            <a:normAutofit/>
          </a:bodyPr>
          <a:lstStyle/>
          <a:p>
            <a:pPr marL="0" indent="0">
              <a:buNone/>
            </a:pPr>
            <a:r>
              <a:rPr lang="en-CA" sz="2800" u="sng" dirty="0">
                <a:solidFill>
                  <a:srgbClr val="000000"/>
                </a:solidFill>
                <a:latin typeface="Helvetica"/>
                <a:cs typeface="Helvetica"/>
              </a:rPr>
              <a:t>Structural Flood Mitigation</a:t>
            </a:r>
          </a:p>
          <a:p>
            <a:r>
              <a:rPr lang="en-CA" sz="2800" dirty="0">
                <a:solidFill>
                  <a:srgbClr val="000000"/>
                </a:solidFill>
                <a:latin typeface="Helvetica"/>
                <a:cs typeface="Helvetica"/>
              </a:rPr>
              <a:t>The intent is to prevent, eliminate or reduce the impacts of hazards through construction of structural flood mitigation projects  </a:t>
            </a:r>
          </a:p>
          <a:p>
            <a:r>
              <a:rPr lang="en-CA" sz="2800" dirty="0">
                <a:solidFill>
                  <a:srgbClr val="000000"/>
                </a:solidFill>
                <a:latin typeface="Helvetica"/>
                <a:cs typeface="Helvetica"/>
              </a:rPr>
              <a:t>Up to $750,000</a:t>
            </a:r>
          </a:p>
          <a:p>
            <a:r>
              <a:rPr lang="en-CA" sz="2800" dirty="0">
                <a:solidFill>
                  <a:srgbClr val="000000"/>
                </a:solidFill>
                <a:latin typeface="Helvetica"/>
                <a:cs typeface="Helvetica"/>
              </a:rPr>
              <a:t>Funding permitting, the next intake will be October 2020</a:t>
            </a:r>
            <a:endParaRPr lang="en-CA" sz="2800" u="sng" dirty="0">
              <a:solidFill>
                <a:srgbClr val="000000"/>
              </a:solidFill>
              <a:latin typeface="Helvetica"/>
              <a:cs typeface="Helvetica"/>
            </a:endParaRPr>
          </a:p>
          <a:p>
            <a:endParaRPr lang="en-CA" sz="2800" dirty="0">
              <a:solidFill>
                <a:srgbClr val="000000"/>
              </a:solidFill>
              <a:latin typeface="Helvetica"/>
              <a:cs typeface="Helvetica"/>
            </a:endParaRPr>
          </a:p>
          <a:p>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03267520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0" y="81557"/>
            <a:ext cx="9144000" cy="1143000"/>
          </a:xfrm>
        </p:spPr>
        <p:txBody>
          <a:bodyPr>
            <a:normAutofit/>
          </a:bodyPr>
          <a:lstStyle/>
          <a:p>
            <a:r>
              <a:rPr lang="en-US" sz="3200" b="1" dirty="0">
                <a:latin typeface="Helvetica"/>
                <a:cs typeface="Helvetica"/>
              </a:rPr>
              <a:t>Community Emergency Preparedness Fund</a:t>
            </a:r>
          </a:p>
        </p:txBody>
      </p:sp>
      <p:sp>
        <p:nvSpPr>
          <p:cNvPr id="34817" name="Content Placeholder 2"/>
          <p:cNvSpPr>
            <a:spLocks noGrp="1"/>
          </p:cNvSpPr>
          <p:nvPr>
            <p:ph type="body" sz="quarter" idx="10"/>
          </p:nvPr>
        </p:nvSpPr>
        <p:spPr>
          <a:xfrm>
            <a:off x="475827" y="1708910"/>
            <a:ext cx="8142656" cy="4209738"/>
          </a:xfrm>
        </p:spPr>
        <p:txBody>
          <a:bodyPr>
            <a:normAutofit/>
          </a:bodyPr>
          <a:lstStyle/>
          <a:p>
            <a:pPr marL="0" indent="0">
              <a:buNone/>
            </a:pPr>
            <a:r>
              <a:rPr lang="en-CA" sz="2800" u="sng" dirty="0">
                <a:solidFill>
                  <a:srgbClr val="000000"/>
                </a:solidFill>
                <a:latin typeface="Helvetica"/>
                <a:cs typeface="Helvetica"/>
              </a:rPr>
              <a:t>Volunteer &amp; Composite Fire Departments Equipment &amp; Training  </a:t>
            </a:r>
          </a:p>
          <a:p>
            <a:r>
              <a:rPr lang="en-CA" sz="2800" dirty="0">
                <a:solidFill>
                  <a:srgbClr val="000000"/>
                </a:solidFill>
                <a:latin typeface="Helvetica"/>
                <a:cs typeface="Helvetica"/>
              </a:rPr>
              <a:t>The intent is to build the resiliency of volunteer and composite fire departments through the purchase of new or replacement equipment, and to facilitate the delivery of training and exercises </a:t>
            </a:r>
          </a:p>
          <a:p>
            <a:r>
              <a:rPr lang="en-CA" sz="2800" dirty="0">
                <a:solidFill>
                  <a:srgbClr val="000000"/>
                </a:solidFill>
                <a:latin typeface="Helvetica"/>
                <a:cs typeface="Helvetica"/>
              </a:rPr>
              <a:t>Up to $25,000</a:t>
            </a:r>
          </a:p>
          <a:p>
            <a:r>
              <a:rPr lang="en-CA" sz="2800" dirty="0">
                <a:solidFill>
                  <a:srgbClr val="000000"/>
                </a:solidFill>
                <a:latin typeface="Helvetica"/>
                <a:cs typeface="Helvetica"/>
              </a:rPr>
              <a:t>UBCM is discussing future intakes with EMBC</a:t>
            </a:r>
            <a:endParaRPr lang="en-CA" sz="2800" u="sng" dirty="0">
              <a:solidFill>
                <a:srgbClr val="000000"/>
              </a:solidFill>
              <a:latin typeface="Helvetica"/>
              <a:cs typeface="Helvetica"/>
            </a:endParaRPr>
          </a:p>
          <a:p>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12353399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61309" y="81557"/>
            <a:ext cx="8951311" cy="1143000"/>
          </a:xfrm>
        </p:spPr>
        <p:txBody>
          <a:bodyPr>
            <a:normAutofit/>
          </a:bodyPr>
          <a:lstStyle/>
          <a:p>
            <a:r>
              <a:rPr lang="en-US" sz="3200" b="1" dirty="0">
                <a:latin typeface="Helvetica"/>
                <a:cs typeface="Helvetica"/>
              </a:rPr>
              <a:t>Community Emergency Preparedness Fund</a:t>
            </a:r>
          </a:p>
        </p:txBody>
      </p:sp>
      <p:sp>
        <p:nvSpPr>
          <p:cNvPr id="36865" name="Content Placeholder 2"/>
          <p:cNvSpPr>
            <a:spLocks noGrp="1"/>
          </p:cNvSpPr>
          <p:nvPr>
            <p:ph type="body" sz="quarter" idx="10"/>
          </p:nvPr>
        </p:nvSpPr>
        <p:spPr>
          <a:xfrm>
            <a:off x="289033" y="1708910"/>
            <a:ext cx="8557173" cy="4209738"/>
          </a:xfrm>
        </p:spPr>
        <p:txBody>
          <a:bodyPr>
            <a:normAutofit/>
          </a:bodyPr>
          <a:lstStyle/>
          <a:p>
            <a:pPr marL="0" indent="0">
              <a:buNone/>
            </a:pPr>
            <a:r>
              <a:rPr lang="en-CA" sz="2800" u="sng" dirty="0">
                <a:solidFill>
                  <a:srgbClr val="000000"/>
                </a:solidFill>
                <a:latin typeface="Helvetica"/>
                <a:cs typeface="Helvetica"/>
              </a:rPr>
              <a:t>Indigenous Cultural Safety &amp; Cultural Humility Training</a:t>
            </a:r>
          </a:p>
          <a:p>
            <a:r>
              <a:rPr lang="en-CA" sz="2800" dirty="0">
                <a:solidFill>
                  <a:srgbClr val="000000"/>
                </a:solidFill>
                <a:latin typeface="Helvetica"/>
                <a:cs typeface="Helvetica"/>
              </a:rPr>
              <a:t>The intent is to provide emergency management personnel with cultural safety and humility training in order to more effectively partner with and provide assistance to Indigenous communities during times of emergency.  </a:t>
            </a:r>
          </a:p>
          <a:p>
            <a:r>
              <a:rPr lang="en-CA" sz="2800" dirty="0">
                <a:solidFill>
                  <a:srgbClr val="000000"/>
                </a:solidFill>
                <a:latin typeface="Helvetica"/>
                <a:cs typeface="Helvetica"/>
              </a:rPr>
              <a:t>Up to $25,000</a:t>
            </a:r>
          </a:p>
          <a:p>
            <a:r>
              <a:rPr lang="en-CA" sz="2800" dirty="0">
                <a:solidFill>
                  <a:srgbClr val="000000"/>
                </a:solidFill>
                <a:latin typeface="Helvetica"/>
                <a:cs typeface="Helvetica"/>
              </a:rPr>
              <a:t>UBCM is discussing future intakes with EMBC</a:t>
            </a:r>
            <a:endParaRPr lang="en-CA" sz="2800" u="sng" dirty="0">
              <a:solidFill>
                <a:srgbClr val="000000"/>
              </a:solidFill>
              <a:latin typeface="Helvetica"/>
              <a:cs typeface="Helvetica"/>
            </a:endParaRPr>
          </a:p>
        </p:txBody>
      </p:sp>
    </p:spTree>
    <p:extLst>
      <p:ext uri="{BB962C8B-B14F-4D97-AF65-F5344CB8AC3E}">
        <p14:creationId xmlns:p14="http://schemas.microsoft.com/office/powerpoint/2010/main" val="41058916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0" y="81557"/>
            <a:ext cx="9144000" cy="1143000"/>
          </a:xfrm>
        </p:spPr>
        <p:txBody>
          <a:bodyPr>
            <a:normAutofit/>
          </a:bodyPr>
          <a:lstStyle/>
          <a:p>
            <a:r>
              <a:rPr lang="en-US" sz="3200" b="1" dirty="0">
                <a:latin typeface="Helvetica"/>
                <a:cs typeface="Helvetica"/>
              </a:rPr>
              <a:t>Community Emergency Preparedness Fund</a:t>
            </a:r>
          </a:p>
        </p:txBody>
      </p:sp>
      <p:sp>
        <p:nvSpPr>
          <p:cNvPr id="38913" name="Content Placeholder 2"/>
          <p:cNvSpPr>
            <a:spLocks noGrp="1"/>
          </p:cNvSpPr>
          <p:nvPr>
            <p:ph type="body" sz="quarter" idx="10"/>
          </p:nvPr>
        </p:nvSpPr>
        <p:spPr>
          <a:xfrm>
            <a:off x="420413" y="1708910"/>
            <a:ext cx="8285655" cy="4209738"/>
          </a:xfrm>
        </p:spPr>
        <p:txBody>
          <a:bodyPr>
            <a:normAutofit/>
          </a:bodyPr>
          <a:lstStyle/>
          <a:p>
            <a:pPr marL="0" indent="0">
              <a:buNone/>
            </a:pPr>
            <a:r>
              <a:rPr lang="en-CA" sz="2800" u="sng" dirty="0">
                <a:solidFill>
                  <a:srgbClr val="000000"/>
                </a:solidFill>
                <a:latin typeface="Helvetica"/>
                <a:cs typeface="Helvetica"/>
              </a:rPr>
              <a:t>Flood Risk Assessment, Mapping and Mitigation Planning</a:t>
            </a:r>
          </a:p>
          <a:p>
            <a:r>
              <a:rPr lang="en-CA" sz="2800" dirty="0">
                <a:solidFill>
                  <a:srgbClr val="000000"/>
                </a:solidFill>
                <a:latin typeface="Helvetica"/>
                <a:cs typeface="Helvetica"/>
              </a:rPr>
              <a:t>The intent is to ensure communities have accurate knowledge of the flood hazards and to develop effective strategies to mitigate and prepare for those risks.  </a:t>
            </a:r>
          </a:p>
          <a:p>
            <a:r>
              <a:rPr lang="en-CA" sz="2800" dirty="0">
                <a:solidFill>
                  <a:srgbClr val="000000"/>
                </a:solidFill>
                <a:latin typeface="Helvetica"/>
                <a:cs typeface="Helvetica"/>
              </a:rPr>
              <a:t>Up to $150,000</a:t>
            </a:r>
          </a:p>
          <a:p>
            <a:r>
              <a:rPr lang="en-CA" sz="2800" dirty="0">
                <a:solidFill>
                  <a:srgbClr val="000000"/>
                </a:solidFill>
                <a:latin typeface="Helvetica"/>
                <a:cs typeface="Helvetica"/>
              </a:rPr>
              <a:t>UBCM is discussing future intakes with EMBC</a:t>
            </a:r>
            <a:endParaRPr lang="en-CA" sz="2800" u="sng" dirty="0">
              <a:solidFill>
                <a:srgbClr val="000000"/>
              </a:solidFill>
              <a:latin typeface="Helvetica"/>
              <a:cs typeface="Helvetica"/>
            </a:endParaRPr>
          </a:p>
        </p:txBody>
      </p:sp>
    </p:spTree>
    <p:extLst>
      <p:ext uri="{BB962C8B-B14F-4D97-AF65-F5344CB8AC3E}">
        <p14:creationId xmlns:p14="http://schemas.microsoft.com/office/powerpoint/2010/main" val="279876778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a:latin typeface="Helvetica"/>
                <a:cs typeface="Helvetica"/>
              </a:rPr>
              <a:t>UBCM Overview </a:t>
            </a:r>
          </a:p>
        </p:txBody>
      </p:sp>
      <p:sp>
        <p:nvSpPr>
          <p:cNvPr id="18437" name="Rectangle 5"/>
          <p:cNvSpPr>
            <a:spLocks noChangeArrowheads="1"/>
          </p:cNvSpPr>
          <p:nvPr/>
        </p:nvSpPr>
        <p:spPr bwMode="auto">
          <a:xfrm>
            <a:off x="838200" y="2590800"/>
            <a:ext cx="2652713"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9221" name="Rectangle 6"/>
          <p:cNvSpPr>
            <a:spLocks noChangeArrowheads="1"/>
          </p:cNvSpPr>
          <p:nvPr/>
        </p:nvSpPr>
        <p:spPr bwMode="auto">
          <a:xfrm>
            <a:off x="457200" y="1408271"/>
            <a:ext cx="8229600" cy="4401205"/>
          </a:xfrm>
          <a:prstGeom prst="rect">
            <a:avLst/>
          </a:prstGeom>
          <a:noFill/>
          <a:ln>
            <a:noFill/>
          </a:ln>
          <a:effectLst>
            <a:innerShdw blurRad="63500" dist="50800" dir="5400000">
              <a:prstClr val="black">
                <a:alpha val="50000"/>
              </a:prstClr>
            </a:inn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2800" dirty="0">
              <a:solidFill>
                <a:srgbClr val="000000"/>
              </a:solidFill>
              <a:latin typeface="Helvetica"/>
              <a:cs typeface="Helvetica"/>
            </a:endParaRPr>
          </a:p>
          <a:p>
            <a:pPr marL="342900" indent="-342900">
              <a:buFont typeface="Arial"/>
              <a:buChar char="•"/>
              <a:defRPr/>
            </a:pPr>
            <a:r>
              <a:rPr lang="en-US" sz="2800" dirty="0">
                <a:solidFill>
                  <a:srgbClr val="000000"/>
                </a:solidFill>
                <a:latin typeface="Helvetica"/>
                <a:cs typeface="Helvetica"/>
              </a:rPr>
              <a:t>Formed in 1905</a:t>
            </a:r>
          </a:p>
          <a:p>
            <a:pPr marL="342900" indent="-342900">
              <a:buFont typeface="Arial"/>
              <a:buChar char="•"/>
              <a:defRPr/>
            </a:pPr>
            <a:r>
              <a:rPr lang="en-US" sz="2800" dirty="0">
                <a:solidFill>
                  <a:srgbClr val="000000"/>
                </a:solidFill>
                <a:latin typeface="Helvetica"/>
                <a:cs typeface="Helvetica"/>
              </a:rPr>
              <a:t>2 offices, 27 staff</a:t>
            </a:r>
          </a:p>
          <a:p>
            <a:pPr marL="342900" indent="-342900">
              <a:buFont typeface="Arial"/>
              <a:buChar char="•"/>
              <a:defRPr/>
            </a:pPr>
            <a:r>
              <a:rPr lang="en-US" sz="2800" dirty="0">
                <a:solidFill>
                  <a:srgbClr val="000000"/>
                </a:solidFill>
                <a:latin typeface="Helvetica"/>
                <a:cs typeface="Helvetica"/>
              </a:rPr>
              <a:t>A policy-based organization</a:t>
            </a:r>
          </a:p>
          <a:p>
            <a:pPr marL="1085850" lvl="1" indent="-342900">
              <a:buFont typeface="Arial"/>
              <a:buChar char="•"/>
              <a:defRPr/>
            </a:pPr>
            <a:r>
              <a:rPr lang="en-US" sz="2800" dirty="0">
                <a:solidFill>
                  <a:srgbClr val="000000"/>
                </a:solidFill>
                <a:latin typeface="Helvetica"/>
                <a:cs typeface="Helvetica"/>
              </a:rPr>
              <a:t>Resolutions</a:t>
            </a:r>
          </a:p>
          <a:p>
            <a:pPr marL="1085850" lvl="1" indent="-342900">
              <a:buFont typeface="Arial"/>
              <a:buChar char="•"/>
              <a:defRPr/>
            </a:pPr>
            <a:r>
              <a:rPr lang="en-US" sz="2800" dirty="0">
                <a:solidFill>
                  <a:srgbClr val="000000"/>
                </a:solidFill>
                <a:latin typeface="Helvetica"/>
                <a:cs typeface="Helvetica"/>
              </a:rPr>
              <a:t>Executive and Special Committees</a:t>
            </a:r>
          </a:p>
          <a:p>
            <a:pPr marL="342900" indent="-342900">
              <a:buFont typeface="Arial"/>
              <a:buChar char="•"/>
              <a:defRPr/>
            </a:pPr>
            <a:r>
              <a:rPr lang="en-US" sz="2800" dirty="0">
                <a:solidFill>
                  <a:srgbClr val="000000"/>
                </a:solidFill>
                <a:latin typeface="Helvetica"/>
                <a:cs typeface="Helvetica"/>
              </a:rPr>
              <a:t>Member Services</a:t>
            </a:r>
          </a:p>
          <a:p>
            <a:pPr marL="1085850" lvl="1" indent="-342900">
              <a:buFont typeface="Arial"/>
              <a:buChar char="•"/>
              <a:defRPr/>
            </a:pPr>
            <a:r>
              <a:rPr lang="en-US" sz="2800" dirty="0">
                <a:solidFill>
                  <a:srgbClr val="000000"/>
                </a:solidFill>
                <a:latin typeface="Helvetica"/>
                <a:cs typeface="Helvetica"/>
              </a:rPr>
              <a:t>Extended health benefits</a:t>
            </a:r>
          </a:p>
          <a:p>
            <a:pPr marL="342900" indent="-342900">
              <a:buFont typeface="Arial"/>
              <a:buChar char="•"/>
              <a:defRPr/>
            </a:pPr>
            <a:r>
              <a:rPr lang="en-US" sz="2800" dirty="0">
                <a:solidFill>
                  <a:srgbClr val="000000"/>
                </a:solidFill>
                <a:latin typeface="Helvetica"/>
                <a:cs typeface="Helvetica"/>
              </a:rPr>
              <a:t>Program Services</a:t>
            </a:r>
          </a:p>
          <a:p>
            <a:pPr>
              <a:defRPr/>
            </a:pPr>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98519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noChangeArrowheads="1"/>
          </p:cNvSpPr>
          <p:nvPr>
            <p:ph type="title"/>
          </p:nvPr>
        </p:nvSpPr>
        <p:spPr/>
        <p:txBody>
          <a:bodyPr>
            <a:normAutofit/>
          </a:bodyPr>
          <a:lstStyle/>
          <a:p>
            <a:r>
              <a:rPr lang="en-CA" sz="3200" b="1" dirty="0">
                <a:latin typeface="Helvetica"/>
                <a:cs typeface="Helvetica"/>
              </a:rPr>
              <a:t>Community Resiliency Investment</a:t>
            </a:r>
          </a:p>
        </p:txBody>
      </p:sp>
      <p:sp>
        <p:nvSpPr>
          <p:cNvPr id="47106" name="Content Placeholder 2"/>
          <p:cNvSpPr>
            <a:spLocks noGrp="1" noChangeArrowheads="1"/>
          </p:cNvSpPr>
          <p:nvPr>
            <p:ph type="body" sz="quarter" idx="10"/>
          </p:nvPr>
        </p:nvSpPr>
        <p:spPr>
          <a:xfrm>
            <a:off x="271517" y="1515241"/>
            <a:ext cx="8697311" cy="4403407"/>
          </a:xfrm>
        </p:spPr>
        <p:txBody>
          <a:bodyPr>
            <a:noAutofit/>
          </a:bodyPr>
          <a:lstStyle/>
          <a:p>
            <a:r>
              <a:rPr lang="en-CA" sz="2800" dirty="0">
                <a:latin typeface="Helvetica"/>
                <a:cs typeface="Helvetica"/>
              </a:rPr>
              <a:t>CRI is intended to reduce the risk and impact of wildfire to communities in BC through community funding, supports and priority fuel management activities on provincial Crown land.  </a:t>
            </a:r>
          </a:p>
          <a:p>
            <a:r>
              <a:rPr lang="en-CA" sz="2800" dirty="0">
                <a:latin typeface="Helvetica"/>
                <a:cs typeface="Helvetica"/>
              </a:rPr>
              <a:t>UBCM administers the </a:t>
            </a:r>
            <a:r>
              <a:rPr lang="en-CA" sz="2800" dirty="0" err="1">
                <a:latin typeface="Helvetica"/>
                <a:cs typeface="Helvetica"/>
              </a:rPr>
              <a:t>FireSmart</a:t>
            </a:r>
            <a:r>
              <a:rPr lang="en-CA" sz="2800" dirty="0">
                <a:latin typeface="Helvetica"/>
                <a:cs typeface="Helvetica"/>
              </a:rPr>
              <a:t> Community Funding &amp; Supports program </a:t>
            </a:r>
          </a:p>
          <a:p>
            <a:r>
              <a:rPr lang="en-CA" sz="2800" dirty="0">
                <a:latin typeface="Helvetica"/>
                <a:cs typeface="Helvetica"/>
              </a:rPr>
              <a:t>Funding based on risk, from $25,000 - $150,000</a:t>
            </a:r>
          </a:p>
          <a:p>
            <a:r>
              <a:rPr lang="en-CA" sz="2800" dirty="0">
                <a:latin typeface="Helvetica"/>
                <a:cs typeface="Helvetica"/>
              </a:rPr>
              <a:t>Funding permitting, the next intake with be October 2020</a:t>
            </a:r>
            <a:endParaRPr lang="en-CA" sz="2800" u="sng" dirty="0">
              <a:latin typeface="Helvetica"/>
              <a:cs typeface="Helvetica"/>
            </a:endParaRPr>
          </a:p>
          <a:p>
            <a:endParaRPr lang="en-US" sz="2800" dirty="0">
              <a:latin typeface="Helvetica"/>
              <a:cs typeface="Helvetica"/>
            </a:endParaRPr>
          </a:p>
        </p:txBody>
      </p:sp>
    </p:spTree>
    <p:extLst>
      <p:ext uri="{BB962C8B-B14F-4D97-AF65-F5344CB8AC3E}">
        <p14:creationId xmlns:p14="http://schemas.microsoft.com/office/powerpoint/2010/main" val="127241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noChangeArrowheads="1"/>
          </p:cNvSpPr>
          <p:nvPr>
            <p:ph type="title"/>
          </p:nvPr>
        </p:nvSpPr>
        <p:spPr>
          <a:xfrm>
            <a:off x="457200" y="465571"/>
            <a:ext cx="8229600" cy="768029"/>
          </a:xfrm>
        </p:spPr>
        <p:txBody>
          <a:bodyPr>
            <a:noAutofit/>
          </a:bodyPr>
          <a:lstStyle/>
          <a:p>
            <a:r>
              <a:rPr lang="en-CA" sz="3200" b="1" dirty="0">
                <a:latin typeface="Helvetica"/>
                <a:cs typeface="Helvetica"/>
              </a:rPr>
              <a:t>Housing Needs Report Program</a:t>
            </a:r>
            <a:br>
              <a:rPr lang="en-CA" sz="3200" b="1" dirty="0">
                <a:latin typeface="Helvetica"/>
                <a:cs typeface="Helvetica"/>
              </a:rPr>
            </a:br>
            <a:endParaRPr lang="en-US" sz="3200" b="1" dirty="0">
              <a:latin typeface="Helvetica"/>
              <a:cs typeface="Helvetica"/>
            </a:endParaRPr>
          </a:p>
        </p:txBody>
      </p:sp>
      <p:sp>
        <p:nvSpPr>
          <p:cNvPr id="49154" name="Content Placeholder 2"/>
          <p:cNvSpPr>
            <a:spLocks noGrp="1" noChangeArrowheads="1"/>
          </p:cNvSpPr>
          <p:nvPr>
            <p:ph type="body" sz="quarter" idx="10"/>
          </p:nvPr>
        </p:nvSpPr>
        <p:spPr>
          <a:xfrm>
            <a:off x="457200" y="1708910"/>
            <a:ext cx="8485352" cy="4209738"/>
          </a:xfrm>
        </p:spPr>
        <p:txBody>
          <a:bodyPr>
            <a:normAutofit/>
          </a:bodyPr>
          <a:lstStyle/>
          <a:p>
            <a:r>
              <a:rPr lang="en-CA" sz="2800" dirty="0">
                <a:solidFill>
                  <a:srgbClr val="000000"/>
                </a:solidFill>
                <a:latin typeface="Helvetica"/>
                <a:cs typeface="Helvetica"/>
              </a:rPr>
              <a:t>Supports local governments in undertaking housing needs reports in order to meet the provincial requirements  </a:t>
            </a:r>
          </a:p>
          <a:p>
            <a:r>
              <a:rPr lang="en-CA" sz="2800" dirty="0">
                <a:solidFill>
                  <a:srgbClr val="000000"/>
                </a:solidFill>
                <a:latin typeface="Helvetica"/>
                <a:cs typeface="Helvetica"/>
              </a:rPr>
              <a:t>Funding based on population</a:t>
            </a:r>
          </a:p>
          <a:p>
            <a:r>
              <a:rPr lang="en-CA" sz="2800" dirty="0">
                <a:solidFill>
                  <a:srgbClr val="000000"/>
                </a:solidFill>
                <a:latin typeface="Helvetica"/>
                <a:cs typeface="Helvetica"/>
              </a:rPr>
              <a:t>Funding permitting, a third intake will be announced shortly</a:t>
            </a:r>
          </a:p>
          <a:p>
            <a:endParaRPr lang="en-US" sz="2800" dirty="0">
              <a:solidFill>
                <a:srgbClr val="000000"/>
              </a:solidFill>
              <a:latin typeface="Helvetica"/>
              <a:cs typeface="Helvetica"/>
            </a:endParaRPr>
          </a:p>
          <a:p>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48923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a:xfrm>
            <a:off x="78827" y="81557"/>
            <a:ext cx="8995103" cy="1143000"/>
          </a:xfrm>
        </p:spPr>
        <p:txBody>
          <a:bodyPr>
            <a:noAutofit/>
          </a:bodyPr>
          <a:lstStyle/>
          <a:p>
            <a:r>
              <a:rPr lang="en-CA" sz="2800" b="1" dirty="0">
                <a:latin typeface="Helvetica"/>
                <a:cs typeface="Helvetica"/>
              </a:rPr>
              <a:t>Regional Community to Community Forum - C2C</a:t>
            </a:r>
            <a:endParaRPr lang="en-US" sz="2800" b="1" dirty="0">
              <a:latin typeface="Helvetica"/>
              <a:cs typeface="Helvetica"/>
            </a:endParaRPr>
          </a:p>
        </p:txBody>
      </p:sp>
      <p:sp>
        <p:nvSpPr>
          <p:cNvPr id="53250" name="Content Placeholder 2"/>
          <p:cNvSpPr>
            <a:spLocks noGrp="1" noChangeArrowheads="1"/>
          </p:cNvSpPr>
          <p:nvPr>
            <p:ph type="body" sz="quarter" idx="10"/>
          </p:nvPr>
        </p:nvSpPr>
        <p:spPr>
          <a:xfrm>
            <a:off x="148897" y="1498702"/>
            <a:ext cx="8854963" cy="5052745"/>
          </a:xfrm>
        </p:spPr>
        <p:txBody>
          <a:bodyPr>
            <a:noAutofit/>
          </a:bodyPr>
          <a:lstStyle/>
          <a:p>
            <a:r>
              <a:rPr lang="en-CA" sz="2800" dirty="0">
                <a:solidFill>
                  <a:srgbClr val="000000"/>
                </a:solidFill>
                <a:latin typeface="Helvetica"/>
                <a:cs typeface="Helvetica"/>
              </a:rPr>
              <a:t>The goal is increased understanding and improved relations between First Nations and local governments. </a:t>
            </a:r>
          </a:p>
          <a:p>
            <a:r>
              <a:rPr lang="en-CA" sz="2800" dirty="0">
                <a:solidFill>
                  <a:srgbClr val="000000"/>
                </a:solidFill>
                <a:latin typeface="Helvetica"/>
                <a:cs typeface="Helvetica"/>
              </a:rPr>
              <a:t>Supports dialogue to build on opportunities, support reconciliation efforts, resolve issues of common responsibility, interest or concern, and/or to advance tangible outcomes  </a:t>
            </a:r>
          </a:p>
          <a:p>
            <a:r>
              <a:rPr lang="en-CA" sz="2800" dirty="0">
                <a:solidFill>
                  <a:srgbClr val="000000"/>
                </a:solidFill>
                <a:latin typeface="Helvetica"/>
                <a:cs typeface="Helvetica"/>
              </a:rPr>
              <a:t>Up to $5,000, 50% of eligible activities</a:t>
            </a:r>
          </a:p>
          <a:p>
            <a:r>
              <a:rPr lang="en-CA" sz="2800" dirty="0">
                <a:solidFill>
                  <a:srgbClr val="000000"/>
                </a:solidFill>
                <a:latin typeface="Helvetica"/>
                <a:cs typeface="Helvetica"/>
              </a:rPr>
              <a:t>Funding permitting, the 2020/21 intakes will be announced shortly</a:t>
            </a:r>
          </a:p>
        </p:txBody>
      </p:sp>
    </p:spTree>
    <p:extLst>
      <p:ext uri="{BB962C8B-B14F-4D97-AF65-F5344CB8AC3E}">
        <p14:creationId xmlns:p14="http://schemas.microsoft.com/office/powerpoint/2010/main" val="159779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a:xfrm>
            <a:off x="78827" y="81557"/>
            <a:ext cx="8995103" cy="1143000"/>
          </a:xfrm>
        </p:spPr>
        <p:txBody>
          <a:bodyPr>
            <a:noAutofit/>
          </a:bodyPr>
          <a:lstStyle/>
          <a:p>
            <a:r>
              <a:rPr lang="en-CA" sz="2800" b="1" dirty="0">
                <a:latin typeface="Helvetica"/>
                <a:cs typeface="Helvetica"/>
              </a:rPr>
              <a:t>Urban Communities Partnering for Reconciliation Pilot Program</a:t>
            </a:r>
            <a:endParaRPr lang="en-US" sz="2800" b="1" dirty="0">
              <a:latin typeface="Helvetica"/>
              <a:cs typeface="Helvetica"/>
            </a:endParaRPr>
          </a:p>
        </p:txBody>
      </p:sp>
      <p:sp>
        <p:nvSpPr>
          <p:cNvPr id="53250" name="Content Placeholder 2"/>
          <p:cNvSpPr>
            <a:spLocks noGrp="1" noChangeArrowheads="1"/>
          </p:cNvSpPr>
          <p:nvPr>
            <p:ph type="body" sz="quarter" idx="10"/>
          </p:nvPr>
        </p:nvSpPr>
        <p:spPr>
          <a:xfrm>
            <a:off x="148897" y="1498702"/>
            <a:ext cx="8854963" cy="5052745"/>
          </a:xfrm>
        </p:spPr>
        <p:txBody>
          <a:bodyPr>
            <a:noAutofit/>
          </a:bodyPr>
          <a:lstStyle/>
          <a:p>
            <a:pPr>
              <a:spcBef>
                <a:spcPts val="600"/>
              </a:spcBef>
              <a:spcAft>
                <a:spcPts val="600"/>
              </a:spcAft>
            </a:pPr>
            <a:r>
              <a:rPr lang="en-CA" sz="2800" dirty="0">
                <a:solidFill>
                  <a:srgbClr val="000000"/>
                </a:solidFill>
                <a:latin typeface="Helvetica"/>
                <a:cs typeface="Helvetica"/>
              </a:rPr>
              <a:t>The goal is support reconciliation events and activities with urban (i.e. off-reserve) Indigenous people and organizations and local governments</a:t>
            </a:r>
          </a:p>
          <a:p>
            <a:pPr>
              <a:spcBef>
                <a:spcPts val="600"/>
              </a:spcBef>
              <a:spcAft>
                <a:spcPts val="600"/>
              </a:spcAft>
            </a:pPr>
            <a:r>
              <a:rPr lang="en-CA" sz="2800" dirty="0">
                <a:solidFill>
                  <a:srgbClr val="000000"/>
                </a:solidFill>
                <a:latin typeface="Helvetica"/>
                <a:cs typeface="Helvetica"/>
              </a:rPr>
              <a:t>Up to $10,000, 100% funding</a:t>
            </a:r>
          </a:p>
          <a:p>
            <a:pPr>
              <a:spcBef>
                <a:spcPts val="600"/>
              </a:spcBef>
              <a:spcAft>
                <a:spcPts val="600"/>
              </a:spcAft>
            </a:pPr>
            <a:r>
              <a:rPr lang="en-CA" sz="2800" dirty="0">
                <a:solidFill>
                  <a:srgbClr val="000000"/>
                </a:solidFill>
                <a:latin typeface="Helvetica"/>
                <a:cs typeface="Helvetica"/>
              </a:rPr>
              <a:t>UBCM is discussing future intakes with MIRR</a:t>
            </a:r>
            <a:endParaRPr lang="en-CA" sz="2800" u="sng" dirty="0">
              <a:solidFill>
                <a:srgbClr val="000000"/>
              </a:solidFill>
              <a:latin typeface="Helvetica"/>
              <a:cs typeface="Helvetica"/>
            </a:endParaRPr>
          </a:p>
        </p:txBody>
      </p:sp>
    </p:spTree>
    <p:extLst>
      <p:ext uri="{BB962C8B-B14F-4D97-AF65-F5344CB8AC3E}">
        <p14:creationId xmlns:p14="http://schemas.microsoft.com/office/powerpoint/2010/main" val="35777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latin typeface="Helvetica"/>
                <a:cs typeface="Helvetica"/>
              </a:rPr>
              <a:t>Gas Tax Program Services</a:t>
            </a:r>
          </a:p>
        </p:txBody>
      </p:sp>
      <p:sp>
        <p:nvSpPr>
          <p:cNvPr id="54277" name="Rectangle 5"/>
          <p:cNvSpPr>
            <a:spLocks noChangeArrowheads="1"/>
          </p:cNvSpPr>
          <p:nvPr/>
        </p:nvSpPr>
        <p:spPr bwMode="auto">
          <a:xfrm>
            <a:off x="3511550" y="6096000"/>
            <a:ext cx="32702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54278" name="Rectangle 6"/>
          <p:cNvSpPr>
            <a:spLocks noChangeArrowheads="1"/>
          </p:cNvSpPr>
          <p:nvPr/>
        </p:nvSpPr>
        <p:spPr bwMode="auto">
          <a:xfrm>
            <a:off x="1763713" y="6092825"/>
            <a:ext cx="1841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i="1">
                <a:latin typeface="Helvetica" charset="0"/>
              </a:rPr>
              <a:t> </a:t>
            </a:r>
            <a:endParaRPr lang="en-US" sz="2000">
              <a:latin typeface="Helvetica" charset="0"/>
            </a:endParaRPr>
          </a:p>
        </p:txBody>
      </p:sp>
      <p:pic>
        <p:nvPicPr>
          <p:cNvPr id="6" name="Content Placeholder 5" descr="FVRD-Hatzic-watermain.JPG">
            <a:extLst>
              <a:ext uri="{FF2B5EF4-FFF2-40B4-BE49-F238E27FC236}">
                <a16:creationId xmlns:a16="http://schemas.microsoft.com/office/drawing/2014/main" id="{42F48318-11F4-AF40-A670-A120E321DF40}"/>
              </a:ext>
            </a:extLst>
          </p:cNvPr>
          <p:cNvPicPr>
            <a:picLocks noChangeAspect="1"/>
          </p:cNvPicPr>
          <p:nvPr/>
        </p:nvPicPr>
        <p:blipFill>
          <a:blip r:embed="rId3">
            <a:extLst>
              <a:ext uri="{28A0092B-C50C-407E-A947-70E740481C1C}">
                <a14:useLocalDpi xmlns:a14="http://schemas.microsoft.com/office/drawing/2010/main" val="0"/>
              </a:ext>
            </a:extLst>
          </a:blip>
          <a:srcRect t="15024" b="15024"/>
          <a:stretch>
            <a:fillRect/>
          </a:stretch>
        </p:blipFill>
        <p:spPr>
          <a:xfrm>
            <a:off x="457200" y="1917700"/>
            <a:ext cx="8229600" cy="43751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461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Federal Gas Tax Fund</a:t>
            </a:r>
          </a:p>
        </p:txBody>
      </p:sp>
      <p:sp>
        <p:nvSpPr>
          <p:cNvPr id="3" name="Text Placeholder 2"/>
          <p:cNvSpPr>
            <a:spLocks noGrp="1"/>
          </p:cNvSpPr>
          <p:nvPr>
            <p:ph type="body" sz="quarter" idx="10"/>
          </p:nvPr>
        </p:nvSpPr>
        <p:spPr>
          <a:xfrm>
            <a:off x="280965" y="1497724"/>
            <a:ext cx="8405835" cy="4795566"/>
          </a:xfrm>
        </p:spPr>
        <p:txBody>
          <a:bodyPr>
            <a:noAutofit/>
          </a:bodyPr>
          <a:lstStyle/>
          <a:p>
            <a:r>
              <a:rPr lang="en-US" sz="2800" dirty="0">
                <a:latin typeface="Helvetica"/>
                <a:cs typeface="Helvetica"/>
              </a:rPr>
              <a:t>Provides long-term, predictable funding to local governments</a:t>
            </a:r>
            <a:br>
              <a:rPr lang="en-US" sz="2800" dirty="0">
                <a:latin typeface="Helvetica"/>
                <a:cs typeface="Helvetica"/>
              </a:rPr>
            </a:br>
            <a:endParaRPr lang="en-US" sz="2800" dirty="0">
              <a:latin typeface="Helvetica"/>
              <a:cs typeface="Helvetica"/>
            </a:endParaRPr>
          </a:p>
          <a:p>
            <a:r>
              <a:rPr lang="en-US" sz="2800" dirty="0">
                <a:latin typeface="Helvetica"/>
                <a:cs typeface="Helvetica"/>
              </a:rPr>
              <a:t>$2.2 billion transferred annually across Canada </a:t>
            </a:r>
            <a:br>
              <a:rPr lang="en-US" sz="2800" dirty="0">
                <a:latin typeface="Helvetica"/>
                <a:cs typeface="Helvetica"/>
              </a:rPr>
            </a:br>
            <a:endParaRPr lang="en-US" sz="2800" dirty="0">
              <a:latin typeface="Helvetica"/>
              <a:cs typeface="Helvetica"/>
            </a:endParaRPr>
          </a:p>
          <a:p>
            <a:r>
              <a:rPr lang="en-US" sz="2800" dirty="0">
                <a:latin typeface="Helvetica"/>
                <a:cs typeface="Helvetica"/>
              </a:rPr>
              <a:t>BC receives an average of $280 million annually</a:t>
            </a:r>
            <a:br>
              <a:rPr lang="en-US" sz="2800" dirty="0">
                <a:latin typeface="Helvetica"/>
                <a:cs typeface="Helvetica"/>
              </a:rPr>
            </a:br>
            <a:endParaRPr lang="en-US" sz="2800" dirty="0">
              <a:latin typeface="Helvetica"/>
              <a:cs typeface="Helvetica"/>
            </a:endParaRPr>
          </a:p>
          <a:p>
            <a:r>
              <a:rPr lang="en-US" sz="2800" dirty="0">
                <a:latin typeface="Helvetica"/>
                <a:cs typeface="Helvetica"/>
              </a:rPr>
              <a:t>GTF will deliver $4.5 billion to BC from 2005-2024</a:t>
            </a:r>
            <a:br>
              <a:rPr lang="en-US" sz="2800" dirty="0">
                <a:latin typeface="Helvetica"/>
                <a:cs typeface="Helvetica"/>
              </a:rPr>
            </a:br>
            <a:endParaRPr lang="en-US" sz="2800" dirty="0">
              <a:latin typeface="Helvetica"/>
              <a:cs typeface="Helvetica"/>
            </a:endParaRPr>
          </a:p>
          <a:p>
            <a:r>
              <a:rPr lang="en-US" sz="2800" dirty="0">
                <a:latin typeface="Helvetica"/>
                <a:cs typeface="Helvetica"/>
              </a:rPr>
              <a:t>Over 5,200 projects complete or underway in BC</a:t>
            </a:r>
          </a:p>
          <a:p>
            <a:pPr marL="0" indent="0">
              <a:buNone/>
            </a:pPr>
            <a:endParaRPr lang="en-US" sz="2400" dirty="0"/>
          </a:p>
        </p:txBody>
      </p:sp>
    </p:spTree>
    <p:extLst>
      <p:ext uri="{BB962C8B-B14F-4D97-AF65-F5344CB8AC3E}">
        <p14:creationId xmlns:p14="http://schemas.microsoft.com/office/powerpoint/2010/main" val="89865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Chronology</a:t>
            </a:r>
            <a:endParaRPr lang="en-US" dirty="0">
              <a:latin typeface="Helvetica"/>
              <a:cs typeface="Helvetica"/>
            </a:endParaRPr>
          </a:p>
        </p:txBody>
      </p:sp>
      <p:sp>
        <p:nvSpPr>
          <p:cNvPr id="3" name="Text Placeholder 2"/>
          <p:cNvSpPr>
            <a:spLocks noGrp="1"/>
          </p:cNvSpPr>
          <p:nvPr>
            <p:ph type="body" sz="quarter" idx="10"/>
          </p:nvPr>
        </p:nvSpPr>
        <p:spPr>
          <a:xfrm>
            <a:off x="269726" y="1708910"/>
            <a:ext cx="8642478" cy="4606856"/>
          </a:xfrm>
        </p:spPr>
        <p:txBody>
          <a:bodyPr>
            <a:normAutofit fontScale="25000" lnSpcReduction="20000"/>
          </a:bodyPr>
          <a:lstStyle/>
          <a:p>
            <a:pPr>
              <a:lnSpc>
                <a:spcPct val="110000"/>
              </a:lnSpc>
            </a:pPr>
            <a:r>
              <a:rPr lang="en-US" sz="9600" u="sng" dirty="0">
                <a:latin typeface="Helvetica"/>
                <a:cs typeface="Helvetica"/>
              </a:rPr>
              <a:t>2005</a:t>
            </a:r>
            <a:r>
              <a:rPr lang="en-US" sz="9600" dirty="0">
                <a:latin typeface="Helvetica"/>
                <a:cs typeface="Helvetica"/>
              </a:rPr>
              <a:t>: Program implemented by Liberal government, $1.25 billion per year from 2006 to 2010</a:t>
            </a:r>
          </a:p>
          <a:p>
            <a:pPr>
              <a:lnSpc>
                <a:spcPct val="110000"/>
              </a:lnSpc>
            </a:pPr>
            <a:r>
              <a:rPr lang="en-US" sz="9600" u="sng" dirty="0">
                <a:latin typeface="Helvetica"/>
                <a:cs typeface="Helvetica"/>
              </a:rPr>
              <a:t>2007</a:t>
            </a:r>
            <a:r>
              <a:rPr lang="en-US" sz="9600" dirty="0">
                <a:latin typeface="Helvetica"/>
                <a:cs typeface="Helvetica"/>
              </a:rPr>
              <a:t>: Extended by Conservative government, $2 billion per year from 2010 to 2014</a:t>
            </a:r>
          </a:p>
          <a:p>
            <a:pPr>
              <a:lnSpc>
                <a:spcPct val="110000"/>
              </a:lnSpc>
            </a:pPr>
            <a:r>
              <a:rPr lang="en-US" sz="9600" u="sng" dirty="0">
                <a:latin typeface="Helvetica"/>
                <a:cs typeface="Helvetica"/>
              </a:rPr>
              <a:t>2011</a:t>
            </a:r>
            <a:r>
              <a:rPr lang="en-US" sz="9600" dirty="0">
                <a:latin typeface="Helvetica"/>
                <a:cs typeface="Helvetica"/>
              </a:rPr>
              <a:t>: Legislation enacted to make GTF permanent funding source at $2 billion per year</a:t>
            </a:r>
          </a:p>
          <a:p>
            <a:pPr>
              <a:lnSpc>
                <a:spcPct val="110000"/>
              </a:lnSpc>
            </a:pPr>
            <a:r>
              <a:rPr lang="en-US" sz="9600" u="sng" dirty="0">
                <a:latin typeface="Helvetica"/>
                <a:cs typeface="Helvetica"/>
              </a:rPr>
              <a:t>2013</a:t>
            </a:r>
            <a:r>
              <a:rPr lang="en-US" sz="9600" dirty="0">
                <a:latin typeface="Helvetica"/>
                <a:cs typeface="Helvetica"/>
              </a:rPr>
              <a:t>: Legislation enacted to index the fund at 2% annually and the negotiation of the </a:t>
            </a:r>
            <a:r>
              <a:rPr lang="en-US" sz="9600" i="1" dirty="0">
                <a:latin typeface="Helvetica"/>
                <a:cs typeface="Helvetica"/>
              </a:rPr>
              <a:t>Renewed Agreement</a:t>
            </a:r>
          </a:p>
          <a:p>
            <a:pPr>
              <a:lnSpc>
                <a:spcPct val="110000"/>
              </a:lnSpc>
            </a:pPr>
            <a:r>
              <a:rPr lang="en-US" sz="9600" u="sng" dirty="0">
                <a:latin typeface="Helvetica"/>
                <a:cs typeface="Helvetica"/>
              </a:rPr>
              <a:t>2016</a:t>
            </a:r>
            <a:r>
              <a:rPr lang="en-US" sz="9600" dirty="0">
                <a:latin typeface="Helvetica"/>
                <a:cs typeface="Helvetica"/>
              </a:rPr>
              <a:t>: Federal intention to transfer uncommitted funds from other infrastructure programs to GTF recipients</a:t>
            </a:r>
          </a:p>
          <a:p>
            <a:pPr>
              <a:lnSpc>
                <a:spcPct val="110000"/>
              </a:lnSpc>
            </a:pPr>
            <a:r>
              <a:rPr lang="en-US" sz="9600" u="sng" dirty="0">
                <a:latin typeface="Helvetica"/>
                <a:cs typeface="Helvetica"/>
              </a:rPr>
              <a:t>2019</a:t>
            </a:r>
            <a:r>
              <a:rPr lang="en-US" sz="9600" dirty="0">
                <a:latin typeface="Helvetica"/>
                <a:cs typeface="Helvetica"/>
              </a:rPr>
              <a:t>: One-time doubling of the GTF</a:t>
            </a:r>
            <a:endParaRPr lang="en-US" sz="9600" u="sng" dirty="0">
              <a:latin typeface="Helvetica"/>
              <a:cs typeface="Helvetica"/>
            </a:endParaRPr>
          </a:p>
          <a:p>
            <a:endParaRPr lang="en-US" dirty="0"/>
          </a:p>
        </p:txBody>
      </p:sp>
    </p:spTree>
    <p:extLst>
      <p:ext uri="{BB962C8B-B14F-4D97-AF65-F5344CB8AC3E}">
        <p14:creationId xmlns:p14="http://schemas.microsoft.com/office/powerpoint/2010/main" val="291010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Program Delivery</a:t>
            </a:r>
            <a:endParaRPr lang="en-US" dirty="0">
              <a:latin typeface="Helvetica"/>
              <a:cs typeface="Helvetica"/>
            </a:endParaRPr>
          </a:p>
        </p:txBody>
      </p:sp>
      <p:graphicFrame>
        <p:nvGraphicFramePr>
          <p:cNvPr id="4" name="Content Placeholder 3">
            <a:extLst>
              <a:ext uri="{FF2B5EF4-FFF2-40B4-BE49-F238E27FC236}">
                <a16:creationId xmlns:a16="http://schemas.microsoft.com/office/drawing/2014/main" id="{99079338-BE48-C44A-A444-D576BADD45CC}"/>
              </a:ext>
            </a:extLst>
          </p:cNvPr>
          <p:cNvGraphicFramePr>
            <a:graphicFrameLocks noGrp="1"/>
          </p:cNvGraphicFramePr>
          <p:nvPr>
            <p:ph idx="1"/>
            <p:extLst>
              <p:ext uri="{D42A27DB-BD31-4B8C-83A1-F6EECF244321}">
                <p14:modId xmlns:p14="http://schemas.microsoft.com/office/powerpoint/2010/main" val="2364300407"/>
              </p:ext>
            </p:extLst>
          </p:nvPr>
        </p:nvGraphicFramePr>
        <p:xfrm>
          <a:off x="366659" y="1429992"/>
          <a:ext cx="8320141" cy="474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833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55AE-3D2A-5244-B22D-4236CBC99DD0}"/>
              </a:ext>
            </a:extLst>
          </p:cNvPr>
          <p:cNvSpPr>
            <a:spLocks noGrp="1"/>
          </p:cNvSpPr>
          <p:nvPr>
            <p:ph type="title"/>
          </p:nvPr>
        </p:nvSpPr>
        <p:spPr/>
        <p:txBody>
          <a:bodyPr/>
          <a:lstStyle/>
          <a:p>
            <a:r>
              <a:rPr lang="en-US" b="1" dirty="0"/>
              <a:t>Program Delivery</a:t>
            </a:r>
          </a:p>
        </p:txBody>
      </p:sp>
      <p:graphicFrame>
        <p:nvGraphicFramePr>
          <p:cNvPr id="5" name="Chart 4"/>
          <p:cNvGraphicFramePr>
            <a:graphicFrameLocks/>
          </p:cNvGraphicFramePr>
          <p:nvPr>
            <p:extLst>
              <p:ext uri="{D42A27DB-BD31-4B8C-83A1-F6EECF244321}">
                <p14:modId xmlns:p14="http://schemas.microsoft.com/office/powerpoint/2010/main" val="3037053275"/>
              </p:ext>
            </p:extLst>
          </p:nvPr>
        </p:nvGraphicFramePr>
        <p:xfrm>
          <a:off x="999067" y="1778001"/>
          <a:ext cx="7162799" cy="4284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53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Helvetica"/>
                <a:cs typeface="Helvetica"/>
              </a:rPr>
              <a:t>Community Works Fund</a:t>
            </a:r>
            <a:endParaRPr lang="en-US" dirty="0"/>
          </a:p>
        </p:txBody>
      </p:sp>
      <p:sp>
        <p:nvSpPr>
          <p:cNvPr id="3" name="Text Placeholder 2"/>
          <p:cNvSpPr>
            <a:spLocks noGrp="1"/>
          </p:cNvSpPr>
          <p:nvPr>
            <p:ph type="body" sz="quarter" idx="10"/>
          </p:nvPr>
        </p:nvSpPr>
        <p:spPr>
          <a:xfrm>
            <a:off x="269726" y="1708910"/>
            <a:ext cx="8597524" cy="4209738"/>
          </a:xfrm>
        </p:spPr>
        <p:txBody>
          <a:bodyPr>
            <a:normAutofit fontScale="32500" lnSpcReduction="20000"/>
          </a:bodyPr>
          <a:lstStyle/>
          <a:p>
            <a:pPr marL="342900" lvl="1" indent="-342900">
              <a:lnSpc>
                <a:spcPct val="110000"/>
              </a:lnSpc>
              <a:buFont typeface="Arial"/>
              <a:buChar char="•"/>
            </a:pPr>
            <a:r>
              <a:rPr lang="en-US" sz="7400" dirty="0">
                <a:solidFill>
                  <a:srgbClr val="000000"/>
                </a:solidFill>
                <a:latin typeface="Helvetica"/>
                <a:cs typeface="Helvetica"/>
              </a:rPr>
              <a:t>Delivers funding twice annually to all local governments (July and October)</a:t>
            </a:r>
            <a:r>
              <a:rPr lang="en-CA" sz="7400" dirty="0">
                <a:latin typeface="Helvetica"/>
                <a:cs typeface="Helvetica"/>
              </a:rPr>
              <a:t> </a:t>
            </a:r>
          </a:p>
          <a:p>
            <a:pPr marL="342900" lvl="1" indent="-342900">
              <a:lnSpc>
                <a:spcPct val="110000"/>
              </a:lnSpc>
              <a:buFont typeface="Arial"/>
              <a:buChar char="•"/>
            </a:pPr>
            <a:r>
              <a:rPr lang="en-CA" sz="7400" dirty="0">
                <a:latin typeface="Helvetica"/>
                <a:cs typeface="Helvetica"/>
              </a:rPr>
              <a:t>Local governments make local choices about which eligible projects to fund and report annually on these projects and their outcomes</a:t>
            </a:r>
          </a:p>
          <a:p>
            <a:pPr>
              <a:lnSpc>
                <a:spcPct val="110000"/>
              </a:lnSpc>
            </a:pPr>
            <a:r>
              <a:rPr lang="en-US" sz="7400" dirty="0">
                <a:solidFill>
                  <a:srgbClr val="000000"/>
                </a:solidFill>
                <a:latin typeface="Helvetica"/>
                <a:cs typeface="Helvetica"/>
              </a:rPr>
              <a:t>Funding allocated on a per capita basis ($3 metro /$42 outside metro) with a funding floor ($56,000)</a:t>
            </a:r>
          </a:p>
          <a:p>
            <a:pPr>
              <a:lnSpc>
                <a:spcPct val="110000"/>
              </a:lnSpc>
            </a:pPr>
            <a:r>
              <a:rPr lang="en-US" sz="7400" dirty="0">
                <a:solidFill>
                  <a:srgbClr val="000000"/>
                </a:solidFill>
                <a:latin typeface="Helvetica"/>
                <a:cs typeface="Helvetica"/>
              </a:rPr>
              <a:t>Communities can choose from a set of eligible infrastructure and planning project-types</a:t>
            </a:r>
          </a:p>
          <a:p>
            <a:pPr>
              <a:lnSpc>
                <a:spcPct val="110000"/>
              </a:lnSpc>
            </a:pPr>
            <a:r>
              <a:rPr lang="en-US" sz="7400" dirty="0">
                <a:solidFill>
                  <a:srgbClr val="000000"/>
                </a:solidFill>
                <a:latin typeface="Helvetica"/>
                <a:cs typeface="Helvetica"/>
              </a:rPr>
              <a:t>Accountability based on reporting</a:t>
            </a:r>
          </a:p>
          <a:p>
            <a:pPr marL="342900" lvl="1" indent="-342900">
              <a:lnSpc>
                <a:spcPct val="110000"/>
              </a:lnSpc>
              <a:buFont typeface="Arial"/>
              <a:buChar char="•"/>
            </a:pPr>
            <a:r>
              <a:rPr lang="en-US" sz="7400" dirty="0"/>
              <a:t>One-time top up delivered in 2019</a:t>
            </a:r>
            <a:endParaRPr lang="en-US" sz="7400" dirty="0">
              <a:solidFill>
                <a:srgbClr val="000000"/>
              </a:solidFill>
              <a:latin typeface="Helvetica"/>
              <a:cs typeface="Helvetica"/>
            </a:endParaRPr>
          </a:p>
          <a:p>
            <a:endParaRPr lang="en-US" dirty="0"/>
          </a:p>
        </p:txBody>
      </p:sp>
    </p:spTree>
    <p:extLst>
      <p:ext uri="{BB962C8B-B14F-4D97-AF65-F5344CB8AC3E}">
        <p14:creationId xmlns:p14="http://schemas.microsoft.com/office/powerpoint/2010/main" val="256966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a:latin typeface="Helvetica"/>
                <a:cs typeface="Helvetica"/>
              </a:rPr>
              <a:t>Program Services </a:t>
            </a:r>
          </a:p>
        </p:txBody>
      </p:sp>
      <p:sp>
        <p:nvSpPr>
          <p:cNvPr id="18437" name="Rectangle 5"/>
          <p:cNvSpPr>
            <a:spLocks noChangeArrowheads="1"/>
          </p:cNvSpPr>
          <p:nvPr/>
        </p:nvSpPr>
        <p:spPr bwMode="auto">
          <a:xfrm>
            <a:off x="838200" y="2590800"/>
            <a:ext cx="2652713"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9221" name="Rectangle 6"/>
          <p:cNvSpPr>
            <a:spLocks noChangeArrowheads="1"/>
          </p:cNvSpPr>
          <p:nvPr/>
        </p:nvSpPr>
        <p:spPr bwMode="auto">
          <a:xfrm>
            <a:off x="457200" y="1408271"/>
            <a:ext cx="8229600" cy="5447645"/>
          </a:xfrm>
          <a:prstGeom prst="rect">
            <a:avLst/>
          </a:prstGeom>
          <a:noFill/>
          <a:ln>
            <a:noFill/>
          </a:ln>
          <a:effectLst>
            <a:innerShdw blurRad="63500" dist="50800" dir="5400000">
              <a:prstClr val="black">
                <a:alpha val="50000"/>
              </a:prstClr>
            </a:inn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2800" dirty="0">
              <a:solidFill>
                <a:srgbClr val="000000"/>
              </a:solidFill>
              <a:latin typeface="Helvetica"/>
              <a:cs typeface="Helvetica"/>
            </a:endParaRPr>
          </a:p>
          <a:p>
            <a:pPr>
              <a:defRPr/>
            </a:pPr>
            <a:r>
              <a:rPr lang="en-US" sz="2800" dirty="0">
                <a:solidFill>
                  <a:srgbClr val="000000"/>
                </a:solidFill>
                <a:latin typeface="Helvetica"/>
                <a:cs typeface="Helvetica"/>
              </a:rPr>
              <a:t>Evaluating prospective programs</a:t>
            </a:r>
          </a:p>
          <a:p>
            <a:pPr marL="457200" indent="-457200">
              <a:buFont typeface="Arial" panose="020B0604020202020204" pitchFamily="34" charset="0"/>
              <a:buChar char="•"/>
              <a:defRPr/>
            </a:pPr>
            <a:r>
              <a:rPr lang="en-CA" dirty="0"/>
              <a:t>The program has clear benefit to local governments</a:t>
            </a:r>
          </a:p>
          <a:p>
            <a:pPr marL="457200" indent="-457200">
              <a:buFont typeface="Arial" panose="020B0604020202020204" pitchFamily="34" charset="0"/>
              <a:buChar char="•"/>
              <a:defRPr/>
            </a:pPr>
            <a:r>
              <a:rPr lang="en-CA" dirty="0"/>
              <a:t>The program, and its design and delivery, is accountable and transparent</a:t>
            </a:r>
          </a:p>
          <a:p>
            <a:pPr marL="457200" indent="-457200">
              <a:buFont typeface="Arial" panose="020B0604020202020204" pitchFamily="34" charset="0"/>
              <a:buChar char="•"/>
              <a:defRPr/>
            </a:pPr>
            <a:r>
              <a:rPr lang="en-CA" dirty="0"/>
              <a:t>UBCM is the appropriate organization to administer the program</a:t>
            </a:r>
          </a:p>
          <a:p>
            <a:pPr marL="457200" indent="-457200">
              <a:buFont typeface="Arial" panose="020B0604020202020204" pitchFamily="34" charset="0"/>
              <a:buChar char="•"/>
              <a:defRPr/>
            </a:pPr>
            <a:r>
              <a:rPr lang="en-CA" dirty="0"/>
              <a:t>UBCM has capacity to undertake program administration and associated duties</a:t>
            </a:r>
          </a:p>
          <a:p>
            <a:pPr marL="457200" indent="-457200">
              <a:buFont typeface="Arial" panose="020B0604020202020204" pitchFamily="34" charset="0"/>
              <a:buChar char="•"/>
              <a:defRPr/>
            </a:pPr>
            <a:r>
              <a:rPr lang="en-CA" dirty="0"/>
              <a:t>Grant Administration</a:t>
            </a:r>
          </a:p>
          <a:p>
            <a:pPr marL="342900" indent="-342900">
              <a:buFont typeface="Arial" panose="020B0604020202020204" pitchFamily="34" charset="0"/>
              <a:buChar char="•"/>
            </a:pPr>
            <a:r>
              <a:rPr lang="en-CA" dirty="0"/>
              <a:t>Accepting the program administration builds on existing relationships and does not impair UBCM’s ability to effectively advocate on behalf of our members</a:t>
            </a:r>
          </a:p>
          <a:p>
            <a:pPr marL="457200" indent="-457200">
              <a:buFont typeface="Arial" panose="020B0604020202020204" pitchFamily="34" charset="0"/>
              <a:buChar char="•"/>
              <a:defRPr/>
            </a:pPr>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322977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Strategic Priorities Fund</a:t>
            </a:r>
            <a:endParaRPr lang="en-US" dirty="0"/>
          </a:p>
        </p:txBody>
      </p:sp>
      <p:sp>
        <p:nvSpPr>
          <p:cNvPr id="3" name="Text Placeholder 2"/>
          <p:cNvSpPr>
            <a:spLocks noGrp="1"/>
          </p:cNvSpPr>
          <p:nvPr>
            <p:ph type="body" sz="quarter" idx="10"/>
          </p:nvPr>
        </p:nvSpPr>
        <p:spPr>
          <a:xfrm>
            <a:off x="325919" y="1708910"/>
            <a:ext cx="8608761" cy="4209738"/>
          </a:xfrm>
        </p:spPr>
        <p:txBody>
          <a:bodyPr>
            <a:normAutofit/>
          </a:bodyPr>
          <a:lstStyle/>
          <a:p>
            <a:pPr>
              <a:lnSpc>
                <a:spcPct val="110000"/>
              </a:lnSpc>
            </a:pPr>
            <a:r>
              <a:rPr lang="en-US" dirty="0">
                <a:latin typeface="Helvetica"/>
                <a:cs typeface="Helvetica"/>
              </a:rPr>
              <a:t>Funding of large, regional or innovative  projects outside Metro Vancouver</a:t>
            </a:r>
          </a:p>
          <a:p>
            <a:pPr marL="342900" lvl="1" indent="-342900">
              <a:lnSpc>
                <a:spcPct val="110000"/>
              </a:lnSpc>
              <a:buFont typeface="Arial"/>
              <a:buChar char="•"/>
            </a:pPr>
            <a:r>
              <a:rPr lang="en-US" sz="3200" dirty="0">
                <a:latin typeface="Helvetica"/>
                <a:cs typeface="Helvetica"/>
              </a:rPr>
              <a:t>Funding available for 100% of project cost</a:t>
            </a:r>
          </a:p>
          <a:p>
            <a:pPr marL="342900" lvl="1" indent="-342900">
              <a:lnSpc>
                <a:spcPct val="110000"/>
              </a:lnSpc>
              <a:buFont typeface="Arial"/>
              <a:buChar char="•"/>
            </a:pPr>
            <a:r>
              <a:rPr lang="en-US" sz="3200" dirty="0">
                <a:latin typeface="Helvetica"/>
                <a:cs typeface="Helvetica"/>
              </a:rPr>
              <a:t>Currently, over $300 million is allocated to 175 projects</a:t>
            </a:r>
          </a:p>
          <a:p>
            <a:pPr>
              <a:lnSpc>
                <a:spcPct val="110000"/>
              </a:lnSpc>
            </a:pPr>
            <a:r>
              <a:rPr lang="en-US" dirty="0">
                <a:latin typeface="Helvetica"/>
                <a:cs typeface="Helvetica"/>
              </a:rPr>
              <a:t>Program is fully allocated with no timeline for future in-takes</a:t>
            </a:r>
          </a:p>
          <a:p>
            <a:endParaRPr lang="en-US" dirty="0"/>
          </a:p>
        </p:txBody>
      </p:sp>
    </p:spTree>
    <p:extLst>
      <p:ext uri="{BB962C8B-B14F-4D97-AF65-F5344CB8AC3E}">
        <p14:creationId xmlns:p14="http://schemas.microsoft.com/office/powerpoint/2010/main" val="3902122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82FD-0463-E441-B783-20582E5B85A2}"/>
              </a:ext>
            </a:extLst>
          </p:cNvPr>
          <p:cNvSpPr>
            <a:spLocks noGrp="1"/>
          </p:cNvSpPr>
          <p:nvPr>
            <p:ph type="title"/>
          </p:nvPr>
        </p:nvSpPr>
        <p:spPr/>
        <p:txBody>
          <a:bodyPr>
            <a:normAutofit fontScale="90000"/>
          </a:bodyPr>
          <a:lstStyle/>
          <a:p>
            <a:r>
              <a:rPr lang="en-US" b="1" dirty="0">
                <a:latin typeface="Helvetica" pitchFamily="2" charset="0"/>
              </a:rPr>
              <a:t>Greater Vancouver Regional Fund</a:t>
            </a:r>
          </a:p>
        </p:txBody>
      </p:sp>
      <p:sp>
        <p:nvSpPr>
          <p:cNvPr id="3" name="Text Placeholder 2">
            <a:extLst>
              <a:ext uri="{FF2B5EF4-FFF2-40B4-BE49-F238E27FC236}">
                <a16:creationId xmlns:a16="http://schemas.microsoft.com/office/drawing/2014/main" id="{971D37AC-73A8-D34A-8761-2211F9164CB1}"/>
              </a:ext>
            </a:extLst>
          </p:cNvPr>
          <p:cNvSpPr>
            <a:spLocks noGrp="1"/>
          </p:cNvSpPr>
          <p:nvPr>
            <p:ph type="body" sz="quarter" idx="10"/>
          </p:nvPr>
        </p:nvSpPr>
        <p:spPr/>
        <p:txBody>
          <a:bodyPr/>
          <a:lstStyle/>
          <a:p>
            <a:r>
              <a:rPr lang="en-US" dirty="0">
                <a:latin typeface="Helvetica" pitchFamily="2" charset="0"/>
              </a:rPr>
              <a:t>Pooled funding program for projects within the Metro Region</a:t>
            </a:r>
          </a:p>
          <a:p>
            <a:r>
              <a:rPr lang="en-US" dirty="0">
                <a:latin typeface="Helvetica" pitchFamily="2" charset="0"/>
              </a:rPr>
              <a:t>Projects are submitted by TransLink and approved by the Metro Board</a:t>
            </a:r>
          </a:p>
          <a:p>
            <a:r>
              <a:rPr lang="en-US" dirty="0">
                <a:latin typeface="Helvetica" pitchFamily="2" charset="0"/>
              </a:rPr>
              <a:t>Must be identified as transportation related projects</a:t>
            </a:r>
          </a:p>
        </p:txBody>
      </p:sp>
    </p:spTree>
    <p:extLst>
      <p:ext uri="{BB962C8B-B14F-4D97-AF65-F5344CB8AC3E}">
        <p14:creationId xmlns:p14="http://schemas.microsoft.com/office/powerpoint/2010/main" val="287304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Helvetica"/>
                <a:cs typeface="Helvetica"/>
              </a:rPr>
              <a:t>Infrastructure Investment Categories</a:t>
            </a:r>
            <a:endParaRPr lang="en-US" sz="3600" dirty="0">
              <a:latin typeface="Helvetica"/>
              <a:cs typeface="Helvetica"/>
            </a:endParaRPr>
          </a:p>
        </p:txBody>
      </p:sp>
      <p:sp>
        <p:nvSpPr>
          <p:cNvPr id="3" name="Text Placeholder 2"/>
          <p:cNvSpPr>
            <a:spLocks noGrp="1"/>
          </p:cNvSpPr>
          <p:nvPr>
            <p:ph type="body" sz="quarter" idx="10"/>
          </p:nvPr>
        </p:nvSpPr>
        <p:spPr>
          <a:xfrm>
            <a:off x="292203" y="1708910"/>
            <a:ext cx="7852259" cy="4582162"/>
          </a:xfrm>
        </p:spPr>
        <p:txBody>
          <a:bodyPr numCol="2">
            <a:normAutofit fontScale="85000" lnSpcReduction="10000"/>
          </a:bodyPr>
          <a:lstStyle/>
          <a:p>
            <a:r>
              <a:rPr lang="en-US" dirty="0">
                <a:latin typeface="Helvetica"/>
                <a:cs typeface="Helvetica"/>
              </a:rPr>
              <a:t>Local Roads and Active Transportation</a:t>
            </a:r>
            <a:endParaRPr lang="en-CA" dirty="0">
              <a:latin typeface="Helvetica"/>
              <a:cs typeface="Helvetica"/>
            </a:endParaRPr>
          </a:p>
          <a:p>
            <a:r>
              <a:rPr lang="en-US" dirty="0">
                <a:latin typeface="Helvetica"/>
                <a:cs typeface="Helvetica"/>
              </a:rPr>
              <a:t>Drinking Water</a:t>
            </a:r>
            <a:endParaRPr lang="en-CA" dirty="0">
              <a:latin typeface="Helvetica"/>
              <a:cs typeface="Helvetica"/>
            </a:endParaRPr>
          </a:p>
          <a:p>
            <a:r>
              <a:rPr lang="en-US" dirty="0">
                <a:latin typeface="Helvetica"/>
                <a:cs typeface="Helvetica"/>
              </a:rPr>
              <a:t>Wastewater</a:t>
            </a:r>
            <a:endParaRPr lang="en-CA" dirty="0">
              <a:latin typeface="Helvetica"/>
              <a:cs typeface="Helvetica"/>
            </a:endParaRPr>
          </a:p>
          <a:p>
            <a:r>
              <a:rPr lang="en-US" dirty="0">
                <a:latin typeface="Helvetica"/>
                <a:cs typeface="Helvetica"/>
              </a:rPr>
              <a:t>Solid Waste</a:t>
            </a:r>
            <a:endParaRPr lang="en-CA" dirty="0">
              <a:latin typeface="Helvetica"/>
              <a:cs typeface="Helvetica"/>
            </a:endParaRPr>
          </a:p>
          <a:p>
            <a:r>
              <a:rPr lang="en-US" dirty="0">
                <a:latin typeface="Helvetica"/>
                <a:cs typeface="Helvetica"/>
              </a:rPr>
              <a:t>Sport and Recreation</a:t>
            </a:r>
          </a:p>
          <a:p>
            <a:r>
              <a:rPr lang="en-US" dirty="0">
                <a:latin typeface="Helvetica"/>
                <a:cs typeface="Helvetica"/>
              </a:rPr>
              <a:t>Public Transit</a:t>
            </a:r>
          </a:p>
          <a:p>
            <a:r>
              <a:rPr lang="en-US" dirty="0">
                <a:latin typeface="Helvetica"/>
                <a:cs typeface="Helvetica"/>
              </a:rPr>
              <a:t>Community Energy</a:t>
            </a:r>
          </a:p>
          <a:p>
            <a:pPr>
              <a:lnSpc>
                <a:spcPct val="110000"/>
              </a:lnSpc>
            </a:pPr>
            <a:r>
              <a:rPr lang="en-US" dirty="0">
                <a:latin typeface="Helvetica"/>
                <a:cs typeface="Helvetica"/>
              </a:rPr>
              <a:t>Culture and Tourism </a:t>
            </a:r>
          </a:p>
          <a:p>
            <a:pPr marL="0" lvl="0" indent="0">
              <a:lnSpc>
                <a:spcPct val="110000"/>
              </a:lnSpc>
              <a:buNone/>
            </a:pPr>
            <a:endParaRPr lang="en-US" dirty="0">
              <a:latin typeface="Helvetica"/>
              <a:cs typeface="Helvetica"/>
            </a:endParaRPr>
          </a:p>
          <a:p>
            <a:pPr>
              <a:lnSpc>
                <a:spcPct val="110000"/>
              </a:lnSpc>
            </a:pPr>
            <a:r>
              <a:rPr lang="en-US" dirty="0">
                <a:latin typeface="Helvetica"/>
                <a:cs typeface="Helvetica"/>
              </a:rPr>
              <a:t>Disaster Mitigation</a:t>
            </a:r>
          </a:p>
          <a:p>
            <a:pPr>
              <a:lnSpc>
                <a:spcPct val="110000"/>
              </a:lnSpc>
            </a:pPr>
            <a:r>
              <a:rPr lang="en-US" dirty="0">
                <a:latin typeface="Helvetica"/>
                <a:cs typeface="Helvetica"/>
              </a:rPr>
              <a:t>Regional Airports</a:t>
            </a:r>
          </a:p>
          <a:p>
            <a:pPr>
              <a:lnSpc>
                <a:spcPct val="110000"/>
              </a:lnSpc>
            </a:pPr>
            <a:r>
              <a:rPr lang="en-US" dirty="0">
                <a:latin typeface="Helvetica"/>
                <a:cs typeface="Helvetica"/>
              </a:rPr>
              <a:t>Broadband</a:t>
            </a:r>
            <a:endParaRPr lang="en-CA" dirty="0">
              <a:latin typeface="Helvetica"/>
              <a:cs typeface="Helvetica"/>
            </a:endParaRPr>
          </a:p>
          <a:p>
            <a:pPr>
              <a:lnSpc>
                <a:spcPct val="110000"/>
              </a:lnSpc>
            </a:pPr>
            <a:r>
              <a:rPr lang="en-US" dirty="0">
                <a:latin typeface="Helvetica"/>
                <a:cs typeface="Helvetica"/>
              </a:rPr>
              <a:t>Brownfield Redevelopment</a:t>
            </a:r>
          </a:p>
          <a:p>
            <a:pPr>
              <a:lnSpc>
                <a:spcPct val="110000"/>
              </a:lnSpc>
            </a:pPr>
            <a:r>
              <a:rPr lang="en-US" dirty="0">
                <a:latin typeface="Helvetica"/>
                <a:cs typeface="Helvetica"/>
              </a:rPr>
              <a:t>Short-sea Shipping and Short-line Rail</a:t>
            </a:r>
          </a:p>
          <a:p>
            <a:pPr lvl="0" algn="ctr"/>
            <a:endParaRPr lang="en-US" dirty="0">
              <a:latin typeface="Helvetica"/>
              <a:cs typeface="Helvetica"/>
            </a:endParaRPr>
          </a:p>
          <a:p>
            <a:pPr algn="ctr"/>
            <a:endParaRPr lang="en-US" dirty="0"/>
          </a:p>
        </p:txBody>
      </p:sp>
    </p:spTree>
    <p:extLst>
      <p:ext uri="{BB962C8B-B14F-4D97-AF65-F5344CB8AC3E}">
        <p14:creationId xmlns:p14="http://schemas.microsoft.com/office/powerpoint/2010/main" val="189582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Helvetica"/>
                <a:cs typeface="Helvetica"/>
              </a:rPr>
              <a:t>Capacity Building Investment Categories</a:t>
            </a:r>
            <a:endParaRPr lang="en-US" dirty="0"/>
          </a:p>
        </p:txBody>
      </p:sp>
      <p:sp>
        <p:nvSpPr>
          <p:cNvPr id="3" name="Text Placeholder 2"/>
          <p:cNvSpPr>
            <a:spLocks noGrp="1"/>
          </p:cNvSpPr>
          <p:nvPr>
            <p:ph type="body" sz="quarter" idx="10"/>
          </p:nvPr>
        </p:nvSpPr>
        <p:spPr>
          <a:xfrm>
            <a:off x="258487" y="1708910"/>
            <a:ext cx="8597523" cy="4209738"/>
          </a:xfrm>
        </p:spPr>
        <p:txBody>
          <a:bodyPr>
            <a:normAutofit/>
          </a:bodyPr>
          <a:lstStyle/>
          <a:p>
            <a:pPr>
              <a:spcAft>
                <a:spcPts val="1200"/>
              </a:spcAft>
            </a:pPr>
            <a:endParaRPr lang="en-US" dirty="0">
              <a:latin typeface="Helvetica"/>
              <a:cs typeface="Helvetica"/>
            </a:endParaRPr>
          </a:p>
          <a:p>
            <a:pPr>
              <a:spcAft>
                <a:spcPts val="1200"/>
              </a:spcAft>
            </a:pPr>
            <a:r>
              <a:rPr lang="en-US" dirty="0">
                <a:latin typeface="Helvetica"/>
                <a:cs typeface="Helvetica"/>
              </a:rPr>
              <a:t>Long-term Infrastructure Planning</a:t>
            </a:r>
          </a:p>
          <a:p>
            <a:pPr>
              <a:spcAft>
                <a:spcPts val="1200"/>
              </a:spcAft>
            </a:pPr>
            <a:r>
              <a:rPr lang="en-US" dirty="0">
                <a:latin typeface="Helvetica"/>
                <a:cs typeface="Helvetica"/>
              </a:rPr>
              <a:t>Asset Management</a:t>
            </a:r>
          </a:p>
          <a:p>
            <a:pPr>
              <a:spcAft>
                <a:spcPts val="1200"/>
              </a:spcAft>
            </a:pPr>
            <a:r>
              <a:rPr lang="en-US" dirty="0">
                <a:latin typeface="Helvetica"/>
                <a:cs typeface="Helvetica"/>
              </a:rPr>
              <a:t>Integrated Community Sustainability Plans</a:t>
            </a:r>
          </a:p>
          <a:p>
            <a:pPr marL="0" lvl="0" indent="0">
              <a:buNone/>
            </a:pPr>
            <a:endParaRPr lang="en-US" sz="2800" dirty="0">
              <a:latin typeface="Helvetica"/>
              <a:cs typeface="Helvetica"/>
            </a:endParaRPr>
          </a:p>
          <a:p>
            <a:pPr marL="0" indent="0">
              <a:buNone/>
            </a:pPr>
            <a:endParaRPr lang="en-US" sz="2800" b="1" dirty="0">
              <a:latin typeface="Helvetica"/>
              <a:cs typeface="Helvetica"/>
            </a:endParaRPr>
          </a:p>
          <a:p>
            <a:endParaRPr lang="en-US" dirty="0"/>
          </a:p>
        </p:txBody>
      </p:sp>
    </p:spTree>
    <p:extLst>
      <p:ext uri="{BB962C8B-B14F-4D97-AF65-F5344CB8AC3E}">
        <p14:creationId xmlns:p14="http://schemas.microsoft.com/office/powerpoint/2010/main" val="315581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Program Statistics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523255723"/>
              </p:ext>
            </p:extLst>
          </p:nvPr>
        </p:nvGraphicFramePr>
        <p:xfrm>
          <a:off x="457200" y="1473200"/>
          <a:ext cx="8551333" cy="4787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35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Program Statistics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014925168"/>
              </p:ext>
            </p:extLst>
          </p:nvPr>
        </p:nvGraphicFramePr>
        <p:xfrm>
          <a:off x="186267" y="1507067"/>
          <a:ext cx="8788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3019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Helvetica"/>
                <a:cs typeface="Helvetica"/>
              </a:rPr>
              <a:t>Renewed Agreement Program Statistics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16290320"/>
              </p:ext>
            </p:extLst>
          </p:nvPr>
        </p:nvGraphicFramePr>
        <p:xfrm>
          <a:off x="168580" y="1663227"/>
          <a:ext cx="8796236" cy="5058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86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2018 Program Highlights</a:t>
            </a:r>
            <a:endParaRPr lang="en-US" dirty="0"/>
          </a:p>
        </p:txBody>
      </p:sp>
      <p:sp>
        <p:nvSpPr>
          <p:cNvPr id="3" name="Text Placeholder 2"/>
          <p:cNvSpPr>
            <a:spLocks noGrp="1"/>
          </p:cNvSpPr>
          <p:nvPr>
            <p:ph type="body" sz="quarter" idx="10"/>
          </p:nvPr>
        </p:nvSpPr>
        <p:spPr>
          <a:xfrm>
            <a:off x="303442" y="1708910"/>
            <a:ext cx="8608762" cy="4209738"/>
          </a:xfrm>
        </p:spPr>
        <p:txBody>
          <a:bodyPr>
            <a:normAutofit/>
          </a:bodyPr>
          <a:lstStyle/>
          <a:p>
            <a:r>
              <a:rPr lang="en-US" dirty="0">
                <a:latin typeface="Helvetica"/>
                <a:cs typeface="Helvetica"/>
              </a:rPr>
              <a:t>$318.7 million in local government spending</a:t>
            </a:r>
          </a:p>
          <a:p>
            <a:r>
              <a:rPr lang="en-US" dirty="0">
                <a:latin typeface="Helvetica"/>
                <a:cs typeface="Helvetica"/>
              </a:rPr>
              <a:t>1003 projects reported spending</a:t>
            </a:r>
          </a:p>
          <a:p>
            <a:r>
              <a:rPr lang="en-US" dirty="0">
                <a:latin typeface="Helvetica"/>
                <a:cs typeface="Helvetica"/>
              </a:rPr>
              <a:t>$1.6 billion estimated total cost of projects</a:t>
            </a:r>
          </a:p>
          <a:p>
            <a:r>
              <a:rPr lang="en-US" dirty="0">
                <a:latin typeface="Helvetica"/>
                <a:cs typeface="Helvetica"/>
              </a:rPr>
              <a:t>$398.4 million transferred to recipients</a:t>
            </a:r>
          </a:p>
          <a:p>
            <a:r>
              <a:rPr lang="en-US" dirty="0">
                <a:latin typeface="Helvetica"/>
                <a:cs typeface="Helvetica"/>
              </a:rPr>
              <a:t>Number of projects and total spending grows every year</a:t>
            </a:r>
          </a:p>
        </p:txBody>
      </p:sp>
    </p:spTree>
    <p:extLst>
      <p:ext uri="{BB962C8B-B14F-4D97-AF65-F5344CB8AC3E}">
        <p14:creationId xmlns:p14="http://schemas.microsoft.com/office/powerpoint/2010/main" val="236822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2018 Program Highlights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66026073"/>
              </p:ext>
            </p:extLst>
          </p:nvPr>
        </p:nvGraphicFramePr>
        <p:xfrm>
          <a:off x="118533" y="1490133"/>
          <a:ext cx="8873067"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40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2018 Program Highlights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99034091"/>
              </p:ext>
            </p:extLst>
          </p:nvPr>
        </p:nvGraphicFramePr>
        <p:xfrm>
          <a:off x="203200" y="1557867"/>
          <a:ext cx="8737600" cy="4471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14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a:latin typeface="Helvetica"/>
                <a:cs typeface="Helvetica"/>
              </a:rPr>
              <a:t>Funding Administered by UBCM</a:t>
            </a:r>
          </a:p>
        </p:txBody>
      </p:sp>
      <p:sp>
        <p:nvSpPr>
          <p:cNvPr id="18437" name="Rectangle 5"/>
          <p:cNvSpPr>
            <a:spLocks noChangeArrowheads="1"/>
          </p:cNvSpPr>
          <p:nvPr/>
        </p:nvSpPr>
        <p:spPr bwMode="auto">
          <a:xfrm>
            <a:off x="838200" y="2590800"/>
            <a:ext cx="2652713"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9221" name="Rectangle 6"/>
          <p:cNvSpPr>
            <a:spLocks noChangeArrowheads="1"/>
          </p:cNvSpPr>
          <p:nvPr/>
        </p:nvSpPr>
        <p:spPr bwMode="auto">
          <a:xfrm>
            <a:off x="457200" y="1408271"/>
            <a:ext cx="8229600" cy="1815882"/>
          </a:xfrm>
          <a:prstGeom prst="rect">
            <a:avLst/>
          </a:prstGeom>
          <a:noFill/>
          <a:ln>
            <a:noFill/>
          </a:ln>
          <a:effectLst>
            <a:innerShdw blurRad="63500" dist="50800" dir="5400000">
              <a:prstClr val="black">
                <a:alpha val="50000"/>
              </a:prstClr>
            </a:inn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2800" dirty="0">
              <a:solidFill>
                <a:srgbClr val="000000"/>
              </a:solidFill>
              <a:latin typeface="Helvetica"/>
              <a:cs typeface="Helvetica"/>
            </a:endParaRPr>
          </a:p>
          <a:p>
            <a:pPr marL="342900" indent="-342900">
              <a:buFont typeface="Arial"/>
              <a:buChar char="•"/>
              <a:defRPr/>
            </a:pPr>
            <a:r>
              <a:rPr lang="en-US" sz="2800" dirty="0">
                <a:solidFill>
                  <a:srgbClr val="000000"/>
                </a:solidFill>
                <a:latin typeface="Helvetica"/>
                <a:cs typeface="Helvetica"/>
              </a:rPr>
              <a:t>Local Government Program Services</a:t>
            </a:r>
          </a:p>
          <a:p>
            <a:pPr marL="342900" indent="-342900">
              <a:buFont typeface="Arial"/>
              <a:buChar char="•"/>
              <a:defRPr/>
            </a:pPr>
            <a:r>
              <a:rPr lang="en-US" sz="2800" dirty="0">
                <a:solidFill>
                  <a:srgbClr val="000000"/>
                </a:solidFill>
                <a:latin typeface="Helvetica"/>
                <a:cs typeface="Helvetica"/>
              </a:rPr>
              <a:t>Gas Tax Program Services</a:t>
            </a:r>
          </a:p>
          <a:p>
            <a:pPr>
              <a:defRPr/>
            </a:pPr>
            <a:endParaRPr lang="en-US" sz="2800" dirty="0">
              <a:solidFill>
                <a:srgbClr val="000000"/>
              </a:solidFill>
              <a:latin typeface="Helvetica"/>
              <a:cs typeface="Helvetica"/>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63795"/>
            <a:ext cx="5184775" cy="3455988"/>
          </a:xfrm>
          <a:prstGeom prst="rect">
            <a:avLst/>
          </a:prstGeom>
          <a:noFill/>
          <a:ln w="9525">
            <a:solidFill>
              <a:schemeClr val="tx1">
                <a:alpha val="96077"/>
              </a:schemeClr>
            </a:solidFill>
            <a:miter lim="800000"/>
            <a:headEnd/>
            <a:tailEnd/>
          </a:ln>
          <a:effectLst>
            <a:outerShdw blurRad="50800" dist="165100" dir="2519996" algn="l" rotWithShape="0">
              <a:srgbClr val="000000">
                <a:alpha val="39998"/>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05103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a:cs typeface="Helvetica"/>
              </a:rPr>
              <a:t>Gas Tax Program Resources</a:t>
            </a:r>
            <a:endParaRPr lang="en-US" dirty="0"/>
          </a:p>
        </p:txBody>
      </p:sp>
      <p:sp>
        <p:nvSpPr>
          <p:cNvPr id="3" name="Text Placeholder 2"/>
          <p:cNvSpPr>
            <a:spLocks noGrp="1"/>
          </p:cNvSpPr>
          <p:nvPr>
            <p:ph type="body" sz="quarter" idx="10"/>
          </p:nvPr>
        </p:nvSpPr>
        <p:spPr>
          <a:xfrm>
            <a:off x="269726" y="1708910"/>
            <a:ext cx="8597524" cy="4209738"/>
          </a:xfrm>
        </p:spPr>
        <p:txBody>
          <a:bodyPr>
            <a:normAutofit/>
          </a:bodyPr>
          <a:lstStyle/>
          <a:p>
            <a:pPr>
              <a:spcAft>
                <a:spcPts val="1200"/>
              </a:spcAft>
            </a:pPr>
            <a:r>
              <a:rPr lang="en-US" sz="2000" b="1" dirty="0">
                <a:latin typeface="Helvetica"/>
                <a:cs typeface="Helvetica"/>
              </a:rPr>
              <a:t>Facebook:  The Federal Gas Tax Fund in BC</a:t>
            </a:r>
          </a:p>
          <a:p>
            <a:pPr>
              <a:spcAft>
                <a:spcPts val="1200"/>
              </a:spcAft>
            </a:pPr>
            <a:r>
              <a:rPr lang="en-US" sz="2000" b="1" dirty="0">
                <a:latin typeface="Helvetica"/>
                <a:cs typeface="Helvetica"/>
              </a:rPr>
              <a:t>Mention us in your </a:t>
            </a:r>
            <a:r>
              <a:rPr lang="en-US" sz="2000" b="1" dirty="0" err="1">
                <a:latin typeface="Helvetica"/>
                <a:cs typeface="Helvetica"/>
              </a:rPr>
              <a:t>facebook</a:t>
            </a:r>
            <a:r>
              <a:rPr lang="en-US" sz="2000" b="1" dirty="0">
                <a:latin typeface="Helvetica"/>
                <a:cs typeface="Helvetica"/>
              </a:rPr>
              <a:t> post using @</a:t>
            </a:r>
            <a:r>
              <a:rPr lang="en-US" sz="2000" b="1" dirty="0" err="1">
                <a:latin typeface="Helvetica"/>
                <a:cs typeface="Helvetica"/>
              </a:rPr>
              <a:t>GasTaxFundBC</a:t>
            </a:r>
            <a:endParaRPr lang="en-US" sz="2000" b="1" dirty="0">
              <a:latin typeface="Helvetica"/>
              <a:cs typeface="Helvetica"/>
            </a:endParaRPr>
          </a:p>
          <a:p>
            <a:pPr>
              <a:spcAft>
                <a:spcPts val="1200"/>
              </a:spcAft>
            </a:pPr>
            <a:r>
              <a:rPr lang="en-US" sz="2000" b="1" dirty="0">
                <a:latin typeface="Helvetica"/>
                <a:cs typeface="Helvetica"/>
              </a:rPr>
              <a:t>Tag us in Twitter @UBCM</a:t>
            </a:r>
          </a:p>
          <a:p>
            <a:pPr>
              <a:spcAft>
                <a:spcPts val="1200"/>
              </a:spcAft>
            </a:pPr>
            <a:r>
              <a:rPr lang="en-US" sz="2000" b="1" dirty="0">
                <a:latin typeface="Helvetica"/>
                <a:cs typeface="Helvetica"/>
              </a:rPr>
              <a:t>Website </a:t>
            </a:r>
            <a:r>
              <a:rPr lang="en-US" sz="2000" b="1" dirty="0" err="1">
                <a:latin typeface="Helvetica"/>
                <a:cs typeface="Helvetica"/>
              </a:rPr>
              <a:t>ubcm.ca</a:t>
            </a:r>
            <a:r>
              <a:rPr lang="en-US" sz="2000" b="1" dirty="0">
                <a:latin typeface="Helvetica"/>
                <a:cs typeface="Helvetica"/>
              </a:rPr>
              <a:t>/</a:t>
            </a:r>
            <a:r>
              <a:rPr lang="en-US" sz="2000" b="1" dirty="0" err="1">
                <a:latin typeface="Helvetica"/>
                <a:cs typeface="Helvetica"/>
              </a:rPr>
              <a:t>gastax</a:t>
            </a:r>
            <a:endParaRPr lang="en-US" sz="2000" b="1" dirty="0">
              <a:latin typeface="Helvetica"/>
              <a:cs typeface="Helvetica"/>
            </a:endParaRPr>
          </a:p>
          <a:p>
            <a:endParaRPr lang="en-US" sz="2000" dirty="0">
              <a:latin typeface="Helvetica"/>
              <a:cs typeface="Helvetica"/>
            </a:endParaRPr>
          </a:p>
          <a:p>
            <a:endParaRPr lang="en-US" sz="2000" dirty="0">
              <a:latin typeface="Helvetica"/>
              <a:cs typeface="Helvetica"/>
            </a:endParaRPr>
          </a:p>
          <a:p>
            <a:endParaRPr lang="en-US" dirty="0"/>
          </a:p>
        </p:txBody>
      </p:sp>
      <p:pic>
        <p:nvPicPr>
          <p:cNvPr id="4" name="Picture 3">
            <a:extLst>
              <a:ext uri="{FF2B5EF4-FFF2-40B4-BE49-F238E27FC236}">
                <a16:creationId xmlns:a16="http://schemas.microsoft.com/office/drawing/2014/main" id="{0E3B8711-1BA9-8D4F-AE21-803C54D42A44}"/>
              </a:ext>
            </a:extLst>
          </p:cNvPr>
          <p:cNvPicPr>
            <a:picLocks noChangeAspect="1"/>
          </p:cNvPicPr>
          <p:nvPr/>
        </p:nvPicPr>
        <p:blipFill>
          <a:blip r:embed="rId3"/>
          <a:stretch>
            <a:fillRect/>
          </a:stretch>
        </p:blipFill>
        <p:spPr>
          <a:xfrm>
            <a:off x="457200" y="3718560"/>
            <a:ext cx="8207046" cy="2186980"/>
          </a:xfrm>
          <a:prstGeom prst="rect">
            <a:avLst/>
          </a:prstGeom>
        </p:spPr>
      </p:pic>
    </p:spTree>
    <p:extLst>
      <p:ext uri="{BB962C8B-B14F-4D97-AF65-F5344CB8AC3E}">
        <p14:creationId xmlns:p14="http://schemas.microsoft.com/office/powerpoint/2010/main" val="70433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dirty="0"/>
              <a:t>     </a:t>
            </a:r>
          </a:p>
        </p:txBody>
      </p:sp>
      <p:sp>
        <p:nvSpPr>
          <p:cNvPr id="25603" name="Rectangle 3"/>
          <p:cNvSpPr>
            <a:spLocks noGrp="1" noChangeArrowheads="1"/>
          </p:cNvSpPr>
          <p:nvPr>
            <p:ph type="body" sz="quarter" idx="10"/>
          </p:nvPr>
        </p:nvSpPr>
        <p:spPr>
          <a:xfrm>
            <a:off x="183931" y="1708910"/>
            <a:ext cx="8769569" cy="4577590"/>
          </a:xfrm>
        </p:spPr>
        <p:txBody>
          <a:bodyPr>
            <a:noAutofit/>
          </a:bodyPr>
          <a:lstStyle/>
          <a:p>
            <a:pPr marL="0" indent="0" algn="ctr">
              <a:buNone/>
            </a:pPr>
            <a:r>
              <a:rPr lang="en-US" sz="2800" dirty="0">
                <a:latin typeface="Helvetica"/>
                <a:cs typeface="Helvetica"/>
              </a:rPr>
              <a:t>LGPS: </a:t>
            </a:r>
            <a:r>
              <a:rPr lang="en-US" sz="2800" dirty="0" err="1">
                <a:latin typeface="Helvetica"/>
                <a:cs typeface="Helvetica"/>
              </a:rPr>
              <a:t>lgps@ubcm.ca</a:t>
            </a:r>
            <a:r>
              <a:rPr lang="en-US" sz="2800" dirty="0">
                <a:latin typeface="Helvetica"/>
                <a:cs typeface="Helvetica"/>
              </a:rPr>
              <a:t> (250) 356-2947</a:t>
            </a:r>
          </a:p>
          <a:p>
            <a:pPr marL="0" indent="0" algn="ctr">
              <a:buNone/>
            </a:pPr>
            <a:r>
              <a:rPr lang="en-US" sz="2800" dirty="0">
                <a:latin typeface="Helvetica"/>
                <a:cs typeface="Helvetica"/>
              </a:rPr>
              <a:t>Gas Tax Fund: </a:t>
            </a:r>
            <a:r>
              <a:rPr lang="en-US" sz="2800" dirty="0" err="1">
                <a:latin typeface="Helvetica"/>
                <a:cs typeface="Helvetica"/>
              </a:rPr>
              <a:t>gastax@ubcm.ca</a:t>
            </a:r>
            <a:r>
              <a:rPr lang="en-US" sz="2800" dirty="0">
                <a:latin typeface="Helvetica"/>
                <a:cs typeface="Helvetica"/>
              </a:rPr>
              <a:t> (250) 356-5134</a:t>
            </a:r>
          </a:p>
          <a:p>
            <a:pPr marL="0" indent="0">
              <a:buNone/>
            </a:pPr>
            <a:endParaRPr lang="en-US" sz="2800" dirty="0">
              <a:latin typeface="Helvetica"/>
              <a:cs typeface="Helvetica"/>
            </a:endParaRPr>
          </a:p>
          <a:p>
            <a:pPr marL="0" indent="0">
              <a:buNone/>
            </a:pPr>
            <a:r>
              <a:rPr lang="en-US" sz="2800" b="1" dirty="0">
                <a:latin typeface="Helvetica"/>
                <a:cs typeface="Helvetica"/>
              </a:rPr>
              <a:t>Brant Felker</a:t>
            </a:r>
          </a:p>
          <a:p>
            <a:pPr marL="0" indent="0">
              <a:buNone/>
            </a:pPr>
            <a:r>
              <a:rPr lang="en-US" sz="2800" dirty="0">
                <a:latin typeface="Helvetica"/>
                <a:cs typeface="Helvetica"/>
              </a:rPr>
              <a:t>Gas Tax Policy and Program Manager, UBCM</a:t>
            </a:r>
          </a:p>
          <a:p>
            <a:pPr marL="0" indent="0">
              <a:buNone/>
            </a:pPr>
            <a:r>
              <a:rPr lang="en-US" sz="2800" dirty="0">
                <a:latin typeface="Helvetica"/>
                <a:cs typeface="Helvetica"/>
                <a:hlinkClick r:id="rId3"/>
              </a:rPr>
              <a:t>bfelker@ubcm.ca</a:t>
            </a:r>
            <a:r>
              <a:rPr lang="en-US" sz="2800" dirty="0">
                <a:latin typeface="Helvetica"/>
                <a:cs typeface="Helvetica"/>
              </a:rPr>
              <a:t>  (250) 356-0893</a:t>
            </a:r>
          </a:p>
          <a:p>
            <a:pPr marL="0" indent="0">
              <a:buNone/>
            </a:pPr>
            <a:r>
              <a:rPr lang="en-US" sz="2800" b="1" dirty="0" err="1">
                <a:latin typeface="Helvetica"/>
                <a:cs typeface="Helvetica"/>
              </a:rPr>
              <a:t>Danyta</a:t>
            </a:r>
            <a:r>
              <a:rPr lang="en-US" sz="2800" b="1" dirty="0">
                <a:latin typeface="Helvetica"/>
                <a:cs typeface="Helvetica"/>
              </a:rPr>
              <a:t> Welch</a:t>
            </a:r>
          </a:p>
          <a:p>
            <a:pPr marL="0" indent="0">
              <a:buNone/>
            </a:pPr>
            <a:r>
              <a:rPr lang="en-US" sz="2800" dirty="0">
                <a:latin typeface="Helvetica"/>
                <a:cs typeface="Helvetica"/>
              </a:rPr>
              <a:t>Local Government Program Services Manager, UBCM</a:t>
            </a:r>
          </a:p>
          <a:p>
            <a:pPr marL="0" indent="0">
              <a:buNone/>
            </a:pPr>
            <a:r>
              <a:rPr lang="en-US" sz="2800" dirty="0">
                <a:latin typeface="Helvetica"/>
                <a:cs typeface="Helvetica"/>
                <a:hlinkClick r:id="rId4"/>
              </a:rPr>
              <a:t>dwelch@ubcm.ca</a:t>
            </a:r>
            <a:r>
              <a:rPr lang="en-US" sz="2800" dirty="0">
                <a:latin typeface="Helvetica"/>
                <a:cs typeface="Helvetica"/>
              </a:rPr>
              <a:t>  (250) 356-5193</a:t>
            </a:r>
          </a:p>
        </p:txBody>
      </p:sp>
      <p:sp>
        <p:nvSpPr>
          <p:cNvPr id="84995" name="Rectangle 4"/>
          <p:cNvSpPr>
            <a:spLocks noChangeArrowheads="1"/>
          </p:cNvSpPr>
          <p:nvPr/>
        </p:nvSpPr>
        <p:spPr bwMode="auto">
          <a:xfrm>
            <a:off x="0" y="476250"/>
            <a:ext cx="9144000" cy="9848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20000"/>
              </a:spcBef>
              <a:buFont typeface="Wingdings" charset="0"/>
              <a:buNone/>
            </a:pPr>
            <a:r>
              <a:rPr kumimoji="1" lang="en-US" sz="4000" b="1" dirty="0">
                <a:solidFill>
                  <a:srgbClr val="000000"/>
                </a:solidFill>
                <a:latin typeface="Helvetica"/>
                <a:cs typeface="Helvetica"/>
              </a:rPr>
              <a:t>Questions? </a:t>
            </a:r>
          </a:p>
          <a:p>
            <a:pPr algn="ctr"/>
            <a:endParaRPr lang="en-US" b="1" dirty="0">
              <a:solidFill>
                <a:srgbClr val="000000"/>
              </a:solidFill>
              <a:latin typeface="Helvetica"/>
              <a:cs typeface="Helvetica"/>
            </a:endParaRPr>
          </a:p>
        </p:txBody>
      </p:sp>
    </p:spTree>
    <p:extLst>
      <p:ext uri="{BB962C8B-B14F-4D97-AF65-F5344CB8AC3E}">
        <p14:creationId xmlns:p14="http://schemas.microsoft.com/office/powerpoint/2010/main" val="422811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ormAutofit/>
          </a:bodyPr>
          <a:lstStyle/>
          <a:p>
            <a:r>
              <a:rPr lang="en-US" sz="3200" b="1" dirty="0">
                <a:solidFill>
                  <a:srgbClr val="000000"/>
                </a:solidFill>
                <a:latin typeface="Helvetica"/>
                <a:cs typeface="Helvetica"/>
              </a:rPr>
              <a:t>Local Government Program Services</a:t>
            </a:r>
          </a:p>
        </p:txBody>
      </p:sp>
      <p:sp>
        <p:nvSpPr>
          <p:cNvPr id="11267" name="Rectangle 3"/>
          <p:cNvSpPr>
            <a:spLocks noGrp="1" noChangeArrowheads="1"/>
          </p:cNvSpPr>
          <p:nvPr>
            <p:ph type="body" sz="quarter" idx="10"/>
          </p:nvPr>
        </p:nvSpPr>
        <p:spPr>
          <a:xfrm>
            <a:off x="604345" y="1708910"/>
            <a:ext cx="8198069" cy="4209738"/>
          </a:xfrm>
        </p:spPr>
        <p:txBody>
          <a:bodyPr>
            <a:normAutofit fontScale="92500" lnSpcReduction="10000"/>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latin typeface="Helvetica"/>
                <a:cs typeface="Helvetica"/>
              </a:rPr>
              <a:t>Provincially funded programs</a:t>
            </a:r>
          </a:p>
          <a:p>
            <a:r>
              <a:rPr lang="en-US" sz="2800" dirty="0">
                <a:latin typeface="Helvetica"/>
                <a:cs typeface="Helvetica"/>
              </a:rPr>
              <a:t>Currently administering grants under 17 funding streams under 9 distinct programs and Community Excellence Awards</a:t>
            </a:r>
          </a:p>
          <a:p>
            <a:r>
              <a:rPr lang="en-US" sz="2800" dirty="0">
                <a:latin typeface="Helvetica"/>
                <a:cs typeface="Helvetica"/>
              </a:rPr>
              <a:t>Committed to transparent processes, clear guidelines, quick turn-around</a:t>
            </a:r>
          </a:p>
          <a:p>
            <a:r>
              <a:rPr lang="en-US" sz="2800" dirty="0">
                <a:latin typeface="Helvetica"/>
                <a:cs typeface="Helvetica"/>
              </a:rPr>
              <a:t>Aim to offer streamlined application and final report processes</a:t>
            </a:r>
          </a:p>
          <a:p>
            <a:r>
              <a:rPr lang="en-US" sz="2800" dirty="0">
                <a:latin typeface="Helvetica"/>
                <a:cs typeface="Helvetica"/>
              </a:rPr>
              <a:t>Most programs have intake deadline in fall/winter and review of applications follows in winter/spring</a:t>
            </a:r>
          </a:p>
        </p:txBody>
      </p:sp>
    </p:spTree>
    <p:extLst>
      <p:ext uri="{BB962C8B-B14F-4D97-AF65-F5344CB8AC3E}">
        <p14:creationId xmlns:p14="http://schemas.microsoft.com/office/powerpoint/2010/main" val="1107523254"/>
      </p:ext>
    </p:extLst>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a:bodyPr>
          <a:lstStyle/>
          <a:p>
            <a:r>
              <a:rPr lang="en-US" sz="3200" b="1" dirty="0">
                <a:latin typeface="Helvetica"/>
                <a:cs typeface="Helvetica"/>
              </a:rPr>
              <a:t>Current LGPS Funding Programs</a:t>
            </a:r>
          </a:p>
        </p:txBody>
      </p:sp>
      <p:sp>
        <p:nvSpPr>
          <p:cNvPr id="22530" name="Rectangle 6"/>
          <p:cNvSpPr>
            <a:spLocks noChangeArrowheads="1"/>
          </p:cNvSpPr>
          <p:nvPr/>
        </p:nvSpPr>
        <p:spPr bwMode="auto">
          <a:xfrm>
            <a:off x="4038600" y="5969000"/>
            <a:ext cx="3581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endParaRPr lang="en-US"/>
          </a:p>
        </p:txBody>
      </p:sp>
      <p:sp>
        <p:nvSpPr>
          <p:cNvPr id="3" name="TextBox 2"/>
          <p:cNvSpPr txBox="1"/>
          <p:nvPr/>
        </p:nvSpPr>
        <p:spPr>
          <a:xfrm>
            <a:off x="166414" y="1543926"/>
            <a:ext cx="8881241" cy="3354765"/>
          </a:xfrm>
          <a:prstGeom prst="rect">
            <a:avLst/>
          </a:prstGeom>
          <a:noFill/>
        </p:spPr>
        <p:txBody>
          <a:bodyPr wrap="square" rtlCol="0">
            <a:spAutoFit/>
          </a:bodyPr>
          <a:lstStyle/>
          <a:p>
            <a:pPr>
              <a:spcBef>
                <a:spcPts val="600"/>
              </a:spcBef>
              <a:spcAft>
                <a:spcPts val="600"/>
              </a:spcAft>
              <a:defRPr/>
            </a:pPr>
            <a:r>
              <a:rPr lang="en-CA" sz="3200" b="1" dirty="0">
                <a:solidFill>
                  <a:srgbClr val="000000"/>
                </a:solidFill>
                <a:latin typeface="Helvetica"/>
                <a:ea typeface="ＭＳ Ｐゴシック" charset="0"/>
                <a:cs typeface="Helvetica"/>
              </a:rPr>
              <a:t>Accepting Applications</a:t>
            </a:r>
          </a:p>
          <a:p>
            <a:pPr marL="285750" indent="-285750">
              <a:spcBef>
                <a:spcPts val="600"/>
              </a:spcBef>
              <a:spcAft>
                <a:spcPts val="600"/>
              </a:spcAft>
              <a:buFont typeface="Arial"/>
              <a:buChar char="•"/>
              <a:defRPr/>
            </a:pPr>
            <a:r>
              <a:rPr lang="en-CA" sz="2600" dirty="0">
                <a:solidFill>
                  <a:srgbClr val="000000"/>
                </a:solidFill>
                <a:latin typeface="Helvetica"/>
                <a:ea typeface="ＭＳ Ｐゴシック" charset="0"/>
              </a:rPr>
              <a:t>Community Emergency Preparedness Fund</a:t>
            </a:r>
          </a:p>
          <a:p>
            <a:pPr marL="742950" lvl="1" indent="-285750">
              <a:spcBef>
                <a:spcPts val="600"/>
              </a:spcBef>
              <a:spcAft>
                <a:spcPts val="600"/>
              </a:spcAft>
              <a:buFont typeface="Arial"/>
              <a:buChar char="•"/>
              <a:defRPr/>
            </a:pPr>
            <a:r>
              <a:rPr lang="en-CA" sz="2600" dirty="0">
                <a:solidFill>
                  <a:srgbClr val="000000"/>
                </a:solidFill>
                <a:latin typeface="Helvetica"/>
                <a:ea typeface="ＭＳ Ｐゴシック" charset="0"/>
              </a:rPr>
              <a:t>Emergency Support Services</a:t>
            </a:r>
          </a:p>
          <a:p>
            <a:pPr marL="742950" lvl="1" indent="-285750">
              <a:spcBef>
                <a:spcPts val="600"/>
              </a:spcBef>
              <a:spcAft>
                <a:spcPts val="600"/>
              </a:spcAft>
              <a:buFont typeface="Arial"/>
              <a:buChar char="•"/>
              <a:defRPr/>
            </a:pPr>
            <a:r>
              <a:rPr lang="en-CA" sz="2600" dirty="0">
                <a:solidFill>
                  <a:srgbClr val="000000"/>
                </a:solidFill>
                <a:latin typeface="Helvetica"/>
                <a:ea typeface="ＭＳ Ｐゴシック" charset="0"/>
              </a:rPr>
              <a:t>Emergency Operations Centres &amp; Training</a:t>
            </a:r>
          </a:p>
          <a:p>
            <a:pPr marL="742950" lvl="1" indent="-285750">
              <a:spcBef>
                <a:spcPts val="600"/>
              </a:spcBef>
              <a:spcAft>
                <a:spcPts val="600"/>
              </a:spcAft>
              <a:buFont typeface="Arial"/>
              <a:buChar char="•"/>
              <a:defRPr/>
            </a:pPr>
            <a:r>
              <a:rPr lang="en-CA" sz="2600" dirty="0">
                <a:solidFill>
                  <a:srgbClr val="000000"/>
                </a:solidFill>
                <a:latin typeface="Helvetica"/>
                <a:ea typeface="ＭＳ Ｐゴシック" charset="0"/>
              </a:rPr>
              <a:t>Evacuation Route Planning</a:t>
            </a:r>
          </a:p>
          <a:p>
            <a:pPr marL="285750" indent="-285750">
              <a:spcBef>
                <a:spcPts val="600"/>
              </a:spcBef>
              <a:spcAft>
                <a:spcPts val="600"/>
              </a:spcAft>
              <a:buFont typeface="Arial"/>
              <a:buChar char="•"/>
              <a:defRPr/>
            </a:pPr>
            <a:r>
              <a:rPr lang="en-CA" sz="2600" dirty="0">
                <a:solidFill>
                  <a:srgbClr val="000000"/>
                </a:solidFill>
                <a:latin typeface="Helvetica"/>
                <a:ea typeface="ＭＳ Ｐゴシック" charset="0"/>
                <a:cs typeface="Helvetica"/>
              </a:rPr>
              <a:t>Poverty Reduction: Planning &amp; Actions</a:t>
            </a:r>
          </a:p>
        </p:txBody>
      </p:sp>
    </p:spTree>
    <p:extLst>
      <p:ext uri="{BB962C8B-B14F-4D97-AF65-F5344CB8AC3E}">
        <p14:creationId xmlns:p14="http://schemas.microsoft.com/office/powerpoint/2010/main" val="2297626617"/>
      </p:ext>
    </p:extLst>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type="body" sz="quarter" idx="10"/>
          </p:nvPr>
        </p:nvSpPr>
        <p:spPr>
          <a:xfrm>
            <a:off x="551793" y="1708910"/>
            <a:ext cx="8259379" cy="4209738"/>
          </a:xfrm>
        </p:spPr>
        <p:txBody>
          <a:bodyPr>
            <a:normAutofit/>
          </a:bodyPr>
          <a:lstStyle/>
          <a:p>
            <a:pPr marL="0" indent="0">
              <a:buNone/>
            </a:pPr>
            <a:r>
              <a:rPr lang="en-CA" sz="2800" u="sng" dirty="0">
                <a:solidFill>
                  <a:srgbClr val="000000"/>
                </a:solidFill>
                <a:latin typeface="Helvetica"/>
                <a:cs typeface="Helvetica"/>
              </a:rPr>
              <a:t>Emergency Support Services</a:t>
            </a:r>
          </a:p>
          <a:p>
            <a:r>
              <a:rPr lang="en-CA" sz="2800" dirty="0">
                <a:solidFill>
                  <a:srgbClr val="000000"/>
                </a:solidFill>
                <a:latin typeface="Helvetica"/>
                <a:cs typeface="Helvetica"/>
              </a:rPr>
              <a:t>The intent is to build local capacity to provide emergency support services through training, volunteer recruitment and retention, and the purchase of equipment  </a:t>
            </a:r>
          </a:p>
          <a:p>
            <a:r>
              <a:rPr lang="en-CA" sz="2800" dirty="0">
                <a:solidFill>
                  <a:srgbClr val="000000"/>
                </a:solidFill>
                <a:latin typeface="Helvetica"/>
                <a:cs typeface="Helvetica"/>
              </a:rPr>
              <a:t>Up to $25,000</a:t>
            </a:r>
          </a:p>
          <a:p>
            <a:r>
              <a:rPr lang="en-CA" sz="2800" dirty="0">
                <a:solidFill>
                  <a:srgbClr val="000000"/>
                </a:solidFill>
                <a:latin typeface="Helvetica"/>
                <a:cs typeface="Helvetica"/>
              </a:rPr>
              <a:t>Application deadline: </a:t>
            </a:r>
            <a:r>
              <a:rPr lang="en-CA" sz="2800" u="sng" dirty="0">
                <a:solidFill>
                  <a:srgbClr val="000000"/>
                </a:solidFill>
                <a:latin typeface="Helvetica"/>
                <a:cs typeface="Helvetica"/>
              </a:rPr>
              <a:t>February 14, 2020</a:t>
            </a:r>
          </a:p>
          <a:p>
            <a:endParaRPr lang="en-US" sz="2800" dirty="0">
              <a:solidFill>
                <a:srgbClr val="000000"/>
              </a:solidFill>
              <a:latin typeface="Helvetica"/>
              <a:cs typeface="Helvetica"/>
            </a:endParaRPr>
          </a:p>
        </p:txBody>
      </p:sp>
      <p:sp>
        <p:nvSpPr>
          <p:cNvPr id="10" name="Title 6"/>
          <p:cNvSpPr>
            <a:spLocks noGrp="1"/>
          </p:cNvSpPr>
          <p:nvPr>
            <p:ph type="title"/>
          </p:nvPr>
        </p:nvSpPr>
        <p:spPr>
          <a:xfrm>
            <a:off x="0" y="81557"/>
            <a:ext cx="9144000" cy="1143000"/>
          </a:xfrm>
        </p:spPr>
        <p:txBody>
          <a:bodyPr>
            <a:noAutofit/>
          </a:bodyPr>
          <a:lstStyle/>
          <a:p>
            <a:r>
              <a:rPr lang="en-US" sz="3200" b="1" dirty="0">
                <a:solidFill>
                  <a:srgbClr val="000000"/>
                </a:solidFill>
                <a:latin typeface="Helvetica"/>
                <a:cs typeface="Helvetica"/>
              </a:rPr>
              <a:t>Community Emergency Preparedness Fund</a:t>
            </a:r>
          </a:p>
        </p:txBody>
      </p:sp>
    </p:spTree>
    <p:extLst>
      <p:ext uri="{BB962C8B-B14F-4D97-AF65-F5344CB8AC3E}">
        <p14:creationId xmlns:p14="http://schemas.microsoft.com/office/powerpoint/2010/main" val="13630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type="body" sz="quarter" idx="10"/>
          </p:nvPr>
        </p:nvSpPr>
        <p:spPr>
          <a:xfrm>
            <a:off x="516759" y="1708910"/>
            <a:ext cx="8443310" cy="4209738"/>
          </a:xfrm>
        </p:spPr>
        <p:txBody>
          <a:bodyPr>
            <a:normAutofit/>
          </a:bodyPr>
          <a:lstStyle/>
          <a:p>
            <a:pPr marL="0" indent="0">
              <a:buNone/>
            </a:pPr>
            <a:r>
              <a:rPr lang="en-CA" sz="2800" u="sng" dirty="0">
                <a:solidFill>
                  <a:srgbClr val="000000"/>
                </a:solidFill>
                <a:latin typeface="Helvetica"/>
                <a:cs typeface="Helvetica"/>
              </a:rPr>
              <a:t>Emergency Operations Centres &amp; Training</a:t>
            </a:r>
          </a:p>
          <a:p>
            <a:r>
              <a:rPr lang="en-CA" sz="2800" dirty="0">
                <a:solidFill>
                  <a:srgbClr val="000000"/>
                </a:solidFill>
                <a:latin typeface="Helvetica"/>
                <a:cs typeface="Helvetica"/>
              </a:rPr>
              <a:t>The intent is to support the purchase of equipment and supplies required to maintain or improve EOCs and to enhance EOC capacity through training and exercises  </a:t>
            </a:r>
          </a:p>
          <a:p>
            <a:r>
              <a:rPr lang="en-CA" sz="2800" dirty="0">
                <a:solidFill>
                  <a:srgbClr val="000000"/>
                </a:solidFill>
                <a:latin typeface="Helvetica"/>
                <a:cs typeface="Helvetica"/>
              </a:rPr>
              <a:t>Up to $25,000</a:t>
            </a:r>
          </a:p>
          <a:p>
            <a:r>
              <a:rPr lang="en-CA" sz="2800" dirty="0">
                <a:solidFill>
                  <a:srgbClr val="000000"/>
                </a:solidFill>
                <a:latin typeface="Helvetica"/>
                <a:cs typeface="Helvetica"/>
              </a:rPr>
              <a:t>Application deadline: </a:t>
            </a:r>
            <a:r>
              <a:rPr lang="en-CA" sz="2800" u="sng" dirty="0">
                <a:solidFill>
                  <a:srgbClr val="000000"/>
                </a:solidFill>
                <a:latin typeface="Helvetica"/>
                <a:cs typeface="Helvetica"/>
              </a:rPr>
              <a:t>March 13, 2020</a:t>
            </a:r>
          </a:p>
          <a:p>
            <a:endParaRPr lang="en-US" sz="2800" dirty="0">
              <a:solidFill>
                <a:srgbClr val="000000"/>
              </a:solidFill>
              <a:latin typeface="Helvetica"/>
              <a:cs typeface="Helvetica"/>
            </a:endParaRPr>
          </a:p>
        </p:txBody>
      </p:sp>
      <p:sp>
        <p:nvSpPr>
          <p:cNvPr id="10" name="Title 6"/>
          <p:cNvSpPr>
            <a:spLocks noGrp="1"/>
          </p:cNvSpPr>
          <p:nvPr>
            <p:ph type="title"/>
          </p:nvPr>
        </p:nvSpPr>
        <p:spPr>
          <a:xfrm>
            <a:off x="0" y="81557"/>
            <a:ext cx="9144000" cy="1143000"/>
          </a:xfrm>
        </p:spPr>
        <p:txBody>
          <a:bodyPr>
            <a:noAutofit/>
          </a:bodyPr>
          <a:lstStyle/>
          <a:p>
            <a:r>
              <a:rPr lang="en-US" sz="3200" b="1" dirty="0">
                <a:solidFill>
                  <a:srgbClr val="000000"/>
                </a:solidFill>
                <a:latin typeface="Helvetica"/>
                <a:cs typeface="Helvetica"/>
              </a:rPr>
              <a:t>Community Emergency Preparedness Fund</a:t>
            </a:r>
          </a:p>
        </p:txBody>
      </p:sp>
    </p:spTree>
    <p:extLst>
      <p:ext uri="{BB962C8B-B14F-4D97-AF65-F5344CB8AC3E}">
        <p14:creationId xmlns:p14="http://schemas.microsoft.com/office/powerpoint/2010/main" val="16245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type="body" sz="quarter" idx="10"/>
          </p:nvPr>
        </p:nvSpPr>
        <p:spPr>
          <a:xfrm>
            <a:off x="507999" y="1708910"/>
            <a:ext cx="8276897" cy="4209738"/>
          </a:xfrm>
        </p:spPr>
        <p:txBody>
          <a:bodyPr>
            <a:normAutofit/>
          </a:bodyPr>
          <a:lstStyle/>
          <a:p>
            <a:pPr marL="0" indent="0">
              <a:buNone/>
            </a:pPr>
            <a:r>
              <a:rPr lang="en-CA" sz="2800" u="sng" dirty="0">
                <a:solidFill>
                  <a:srgbClr val="000000"/>
                </a:solidFill>
                <a:latin typeface="Helvetica"/>
                <a:cs typeface="Helvetica"/>
              </a:rPr>
              <a:t>Evacuation Route Planning</a:t>
            </a:r>
          </a:p>
          <a:p>
            <a:r>
              <a:rPr lang="en-CA" sz="2800" dirty="0">
                <a:solidFill>
                  <a:srgbClr val="000000"/>
                </a:solidFill>
                <a:latin typeface="Helvetica"/>
                <a:cs typeface="Helvetica"/>
              </a:rPr>
              <a:t>The intent is to support development of Evacuation Route Plans for communities that would otherwise be challenged to successfully undertake an evacuation operation during an emergency  </a:t>
            </a:r>
          </a:p>
          <a:p>
            <a:r>
              <a:rPr lang="en-CA" sz="2800" dirty="0">
                <a:solidFill>
                  <a:srgbClr val="000000"/>
                </a:solidFill>
                <a:latin typeface="Helvetica"/>
                <a:cs typeface="Helvetica"/>
              </a:rPr>
              <a:t>Up to $25,000</a:t>
            </a:r>
          </a:p>
          <a:p>
            <a:r>
              <a:rPr lang="en-CA" sz="2800" dirty="0">
                <a:solidFill>
                  <a:srgbClr val="000000"/>
                </a:solidFill>
                <a:latin typeface="Helvetica"/>
                <a:cs typeface="Helvetica"/>
              </a:rPr>
              <a:t>Application deadline: </a:t>
            </a:r>
            <a:r>
              <a:rPr lang="en-CA" sz="2800" u="sng" dirty="0">
                <a:solidFill>
                  <a:srgbClr val="000000"/>
                </a:solidFill>
                <a:latin typeface="Helvetica"/>
                <a:cs typeface="Helvetica"/>
              </a:rPr>
              <a:t>April 17, 2020</a:t>
            </a:r>
          </a:p>
          <a:p>
            <a:endParaRPr lang="en-US" sz="2800" dirty="0">
              <a:solidFill>
                <a:srgbClr val="000000"/>
              </a:solidFill>
              <a:latin typeface="Helvetica"/>
              <a:cs typeface="Helvetica"/>
            </a:endParaRPr>
          </a:p>
        </p:txBody>
      </p:sp>
      <p:sp>
        <p:nvSpPr>
          <p:cNvPr id="10" name="Title 6"/>
          <p:cNvSpPr>
            <a:spLocks noGrp="1"/>
          </p:cNvSpPr>
          <p:nvPr>
            <p:ph type="title"/>
          </p:nvPr>
        </p:nvSpPr>
        <p:spPr>
          <a:xfrm>
            <a:off x="0" y="81557"/>
            <a:ext cx="9144000" cy="1143000"/>
          </a:xfrm>
        </p:spPr>
        <p:txBody>
          <a:bodyPr>
            <a:noAutofit/>
          </a:bodyPr>
          <a:lstStyle/>
          <a:p>
            <a:r>
              <a:rPr lang="en-US" sz="3200" b="1" dirty="0">
                <a:latin typeface="Helvetica"/>
                <a:cs typeface="Helvetica"/>
              </a:rPr>
              <a:t>Community Emergency Preparedness Fund</a:t>
            </a:r>
          </a:p>
        </p:txBody>
      </p:sp>
    </p:spTree>
    <p:extLst>
      <p:ext uri="{BB962C8B-B14F-4D97-AF65-F5344CB8AC3E}">
        <p14:creationId xmlns:p14="http://schemas.microsoft.com/office/powerpoint/2010/main" val="261617408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6628</TotalTime>
  <Words>3028</Words>
  <Application>Microsoft Macintosh PowerPoint</Application>
  <PresentationFormat>On-screen Show (4:3)</PresentationFormat>
  <Paragraphs>391</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Helvetica</vt:lpstr>
      <vt:lpstr>Wingdings</vt:lpstr>
      <vt:lpstr>Title Slide</vt:lpstr>
      <vt:lpstr>Text </vt:lpstr>
      <vt:lpstr>PowerPoint Presentation</vt:lpstr>
      <vt:lpstr>UBCM Overview </vt:lpstr>
      <vt:lpstr>Program Services </vt:lpstr>
      <vt:lpstr>Funding Administered by UBCM</vt:lpstr>
      <vt:lpstr>Local Government Program Services</vt:lpstr>
      <vt:lpstr>Current LGPS Funding Programs</vt:lpstr>
      <vt:lpstr>Community Emergency Preparedness Fund</vt:lpstr>
      <vt:lpstr>Community Emergency Preparedness Fund</vt:lpstr>
      <vt:lpstr>Community Emergency Preparedness Fund</vt:lpstr>
      <vt:lpstr>Poverty Reduction: Planning &amp; Actions </vt:lpstr>
      <vt:lpstr>Pending LGPS Funding Programs</vt:lpstr>
      <vt:lpstr>Age-friendly Communities:  Planning &amp; Project Grants</vt:lpstr>
      <vt:lpstr>Asset Management  Planning &amp; Training Subsidies</vt:lpstr>
      <vt:lpstr>Community Child Care Planning  &amp; Space Creation</vt:lpstr>
      <vt:lpstr>Community Child Care Planning  &amp; Space Creation</vt:lpstr>
      <vt:lpstr>Community Emergency Preparedness Fund</vt:lpstr>
      <vt:lpstr>Community Emergency Preparedness Fund</vt:lpstr>
      <vt:lpstr>Community Emergency Preparedness Fund</vt:lpstr>
      <vt:lpstr>Community Emergency Preparedness Fund</vt:lpstr>
      <vt:lpstr>Community Resiliency Investment</vt:lpstr>
      <vt:lpstr>Housing Needs Report Program </vt:lpstr>
      <vt:lpstr>Regional Community to Community Forum - C2C</vt:lpstr>
      <vt:lpstr>Urban Communities Partnering for Reconciliation Pilot Program</vt:lpstr>
      <vt:lpstr>Gas Tax Program Services</vt:lpstr>
      <vt:lpstr>Federal Gas Tax Fund</vt:lpstr>
      <vt:lpstr>Chronology</vt:lpstr>
      <vt:lpstr>Program Delivery</vt:lpstr>
      <vt:lpstr>Program Delivery</vt:lpstr>
      <vt:lpstr>Community Works Fund</vt:lpstr>
      <vt:lpstr>Strategic Priorities Fund</vt:lpstr>
      <vt:lpstr>Greater Vancouver Regional Fund</vt:lpstr>
      <vt:lpstr>Infrastructure Investment Categories</vt:lpstr>
      <vt:lpstr>Capacity Building Investment Categories</vt:lpstr>
      <vt:lpstr>Program Statistics</vt:lpstr>
      <vt:lpstr>Program Statistics</vt:lpstr>
      <vt:lpstr>Renewed Agreement Program Statistics</vt:lpstr>
      <vt:lpstr>2018 Program Highlights</vt:lpstr>
      <vt:lpstr>2018 Program Highlights</vt:lpstr>
      <vt:lpstr>2018 Program Highlights</vt:lpstr>
      <vt:lpstr>Gas Tax Program Resources</vt:lpstr>
      <vt:lpstr>     </vt:lpstr>
    </vt:vector>
  </TitlesOfParts>
  <Company>UBCM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Morgan</dc:creator>
  <cp:lastModifiedBy>UBCM Admin</cp:lastModifiedBy>
  <cp:revision>91</cp:revision>
  <cp:lastPrinted>2020-02-05T21:37:13Z</cp:lastPrinted>
  <dcterms:created xsi:type="dcterms:W3CDTF">2015-10-30T16:18:15Z</dcterms:created>
  <dcterms:modified xsi:type="dcterms:W3CDTF">2020-02-07T01:00:47Z</dcterms:modified>
</cp:coreProperties>
</file>