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7" r:id="rId15"/>
    <p:sldId id="303" r:id="rId16"/>
    <p:sldId id="309" r:id="rId17"/>
    <p:sldId id="310" r:id="rId18"/>
    <p:sldId id="304" r:id="rId19"/>
    <p:sldId id="300" r:id="rId20"/>
    <p:sldId id="301" r:id="rId21"/>
    <p:sldId id="302" r:id="rId22"/>
    <p:sldId id="311" r:id="rId23"/>
    <p:sldId id="312" r:id="rId24"/>
    <p:sldId id="313" r:id="rId25"/>
    <p:sldId id="314" r:id="rId26"/>
    <p:sldId id="316" r:id="rId27"/>
    <p:sldId id="317" r:id="rId28"/>
    <p:sldId id="318" r:id="rId29"/>
    <p:sldId id="320" r:id="rId30"/>
    <p:sldId id="321" r:id="rId31"/>
    <p:sldId id="270" r:id="rId32"/>
    <p:sldId id="272" r:id="rId33"/>
    <p:sldId id="273" r:id="rId34"/>
    <p:sldId id="274" r:id="rId35"/>
    <p:sldId id="280" r:id="rId36"/>
    <p:sldId id="281" r:id="rId37"/>
    <p:sldId id="282" r:id="rId38"/>
    <p:sldId id="306" r:id="rId39"/>
    <p:sldId id="307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F8286-BD54-4311-9B77-9B9FA43FA2AB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98471-32AC-48A5-8937-DFB38B1D4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1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5BC5ADB-74EF-44FD-B718-FECFBB345B3B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E2FC2-2120-4FF7-8138-C0C21E43138B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6B4D121-3D9C-4110-854E-DD6C9ACE404D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70B46E7-F515-4A42-BB60-4D9E78815B2E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E436829-DAE1-4B48-A5D3-7F479C0DB9B2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D96D-B9C6-48CF-BA55-D434D90FA313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649D-628D-4EF0-A90A-ABB99FD1C932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C1E3-184F-4C7C-90E6-C0D75E2EAE57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92993D-3EEE-43BB-BE69-7460780E3AB3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710AA-B937-4DBD-B305-28F6B32DA846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22694B3-65C2-422C-89E2-60F6ACF0A33C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CCA2-645D-4301-BF05-F1238D565E40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2C40-3AE6-49F4-9FD9-3351F9B753F7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52C6-0FA3-454F-B25C-613452055345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ED44-0AF1-480F-BEFC-9F5C76F5C6E1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239E-FAED-4E94-B3FA-8EF3FD4BBE9B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B103-7841-4003-A4FD-BFAB88A01642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687EE-5DCA-46FA-BC34-2B5E0EB9BEE5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B7682-51EB-46A5-B585-F64B95C07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Inclusivity in Land Use Processes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9D77D-5107-48D5-985A-A7418AC98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2218724"/>
          </a:xfrm>
        </p:spPr>
        <p:txBody>
          <a:bodyPr>
            <a:normAutofit lnSpcReduction="10000"/>
          </a:bodyPr>
          <a:lstStyle/>
          <a:p>
            <a:endParaRPr lang="en-US" b="1" dirty="0"/>
          </a:p>
          <a:p>
            <a:r>
              <a:rPr lang="en-US" sz="2800" b="1" dirty="0"/>
              <a:t>Local Government Leadership Academy</a:t>
            </a:r>
          </a:p>
          <a:p>
            <a:r>
              <a:rPr lang="en-US" sz="2800" dirty="0"/>
              <a:t>February 7, 2020</a:t>
            </a:r>
          </a:p>
          <a:p>
            <a:endParaRPr lang="en-US" dirty="0"/>
          </a:p>
          <a:p>
            <a:r>
              <a:rPr lang="en-US" sz="2800" dirty="0"/>
              <a:t>Don Lidstone, Q.C. </a:t>
            </a:r>
          </a:p>
        </p:txBody>
      </p:sp>
    </p:spTree>
    <p:extLst>
      <p:ext uri="{BB962C8B-B14F-4D97-AF65-F5344CB8AC3E}">
        <p14:creationId xmlns:p14="http://schemas.microsoft.com/office/powerpoint/2010/main" val="2192648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847C-B520-447C-9146-BA0D03785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the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2AB96-6861-42B9-9908-C35FD5AB5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Your brand: set yourself apart</a:t>
            </a:r>
          </a:p>
          <a:p>
            <a:r>
              <a:rPr lang="en-US" sz="2800" dirty="0"/>
              <a:t>Resiliency: increased ability to respond to change</a:t>
            </a:r>
          </a:p>
          <a:p>
            <a:r>
              <a:rPr lang="en-US" sz="2800" dirty="0"/>
              <a:t>Attract the best personnel</a:t>
            </a:r>
          </a:p>
          <a:p>
            <a:r>
              <a:rPr lang="en-US" sz="2800" dirty="0"/>
              <a:t>Reputation: overcoming past history (e.g., human rights)</a:t>
            </a:r>
          </a:p>
          <a:p>
            <a:r>
              <a:rPr lang="en-US" sz="2800" dirty="0"/>
              <a:t>Community engagement</a:t>
            </a:r>
          </a:p>
          <a:p>
            <a:r>
              <a:rPr lang="en-US" sz="2800" dirty="0"/>
              <a:t>Stakeholder perceptions</a:t>
            </a:r>
          </a:p>
          <a:p>
            <a:r>
              <a:rPr lang="en-US" sz="2800" dirty="0"/>
              <a:t>Avoid human rights or Charter violations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B75C4-6654-416F-8FE2-18E6DE33A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19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FE036-8317-42CF-BE13-F64535AD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EE48C-72D7-4223-9A61-75B58388B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Zone for land use, not for people</a:t>
            </a:r>
          </a:p>
          <a:p>
            <a:pPr lvl="1"/>
            <a:r>
              <a:rPr lang="en-US" dirty="0"/>
              <a:t>Can zone use, but not the user</a:t>
            </a:r>
          </a:p>
          <a:p>
            <a:r>
              <a:rPr lang="en-US" dirty="0"/>
              <a:t>Cannot limit number/location of foster homes</a:t>
            </a:r>
          </a:p>
          <a:p>
            <a:pPr lvl="1"/>
            <a:r>
              <a:rPr lang="en-US" i="1" dirty="0"/>
              <a:t>Children’s Aid Society v. Brampton, 2002, </a:t>
            </a:r>
            <a:r>
              <a:rPr lang="en-US" i="1" dirty="0" err="1"/>
              <a:t>Ont</a:t>
            </a:r>
            <a:r>
              <a:rPr lang="en-US" i="1" dirty="0"/>
              <a:t> CA</a:t>
            </a:r>
          </a:p>
          <a:p>
            <a:r>
              <a:rPr lang="en-US" dirty="0"/>
              <a:t>Cannot restrict location of group homes for older persons, people with disabilities, persons recovering from addictions</a:t>
            </a:r>
          </a:p>
          <a:p>
            <a:pPr lvl="1"/>
            <a:r>
              <a:rPr lang="en-US" i="1" dirty="0"/>
              <a:t>Alcoholism Foundation v. Winnipeg, 1990, SCC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8A6B8-2967-4FD6-BD07-01E219C5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40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0C986-027F-420F-9398-ABFCCE1D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Inclusivity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1ED3B-D607-4D71-8B6B-9354B40B9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EED9B47-2BE6-49F6-B5F8-6DA5F75A66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5162" y="2125490"/>
            <a:ext cx="1115197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400" dirty="0">
                <a:latin typeface="Arial" panose="020B0604020202020204" pitchFamily="34" charset="0"/>
              </a:rPr>
              <a:t>O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fficial plan and zoning permit mix/range of housing types, lot/unit sizes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Strategy to implement affordable housing policies, including: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Specifications on how affordable housing targets in plan will be met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Policies to achieve a mix and range of housing types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Policies to ensure larger sized, family units within each housing type 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Consideration of locations for social housing developments.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400" dirty="0">
                <a:latin typeface="Arial" panose="020B0604020202020204" pitchFamily="34" charset="0"/>
              </a:rPr>
              <a:t>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inimum of new housing units affordable with range of types, sizes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Developing affordable housing implementation framework to achieve the targets  </a:t>
            </a:r>
          </a:p>
        </p:txBody>
      </p:sp>
    </p:spTree>
    <p:extLst>
      <p:ext uri="{BB962C8B-B14F-4D97-AF65-F5344CB8AC3E}">
        <p14:creationId xmlns:p14="http://schemas.microsoft.com/office/powerpoint/2010/main" val="1186245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1B294-B138-4E43-AE97-76C0C4F5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Inclusivity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8FC42-4BBF-4596-A12A-3A429BAE7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Innovative financial arrangements – height/density/reduced fees &amp; charges</a:t>
            </a:r>
          </a:p>
          <a:p>
            <a:r>
              <a:rPr lang="en-US" sz="2400" dirty="0"/>
              <a:t>Proximity to transit and services</a:t>
            </a:r>
          </a:p>
          <a:p>
            <a:r>
              <a:rPr lang="en-US" sz="2400" dirty="0"/>
              <a:t>Staff and elected official training</a:t>
            </a:r>
          </a:p>
          <a:p>
            <a:r>
              <a:rPr lang="en-US" sz="2400" dirty="0"/>
              <a:t>Public awareness programs</a:t>
            </a:r>
          </a:p>
          <a:p>
            <a:r>
              <a:rPr lang="en-US" sz="2400" dirty="0"/>
              <a:t>Accessibility features</a:t>
            </a:r>
          </a:p>
          <a:p>
            <a:r>
              <a:rPr lang="en-US" sz="2400" dirty="0"/>
              <a:t>Renoviction bylaws</a:t>
            </a:r>
          </a:p>
          <a:p>
            <a:r>
              <a:rPr lang="en-US" sz="2400" dirty="0"/>
              <a:t>Demolition bylaws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4027C-B31A-4CAF-8C8A-15E4F4E3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94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DC394-F618-4FA4-A5A9-FD851D06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Governments &amp; 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9D5D-E49E-4979-94B2-71A15BC9E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LGs influence more than 50% of GHG emissions, and more than 60% of CO2</a:t>
            </a:r>
          </a:p>
          <a:p>
            <a:r>
              <a:rPr lang="en-US" dirty="0"/>
              <a:t>Front lines of wildfires, flooding, heat &amp; storms</a:t>
            </a:r>
          </a:p>
          <a:p>
            <a:r>
              <a:rPr lang="en-US" dirty="0"/>
              <a:t>Direct action: regulatory powers, procurement, operations, first responder</a:t>
            </a:r>
          </a:p>
          <a:p>
            <a:r>
              <a:rPr lang="en-US" dirty="0"/>
              <a:t>LGs closest to affected people, most trusted government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49092-1730-461C-AD60-92BB19C1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69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A619-D0E0-40E5-B88D-709BF7F0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CLIMATE: Buildings - New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53B6F-2EAF-4A6C-9304-31FED7D64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Step code</a:t>
            </a:r>
          </a:p>
          <a:p>
            <a:r>
              <a:rPr lang="en-CA" dirty="0"/>
              <a:t>Voluntary 5-step approach (Parts 3 &amp; 9 BCBC)</a:t>
            </a:r>
          </a:p>
          <a:p>
            <a:r>
              <a:rPr lang="en-CA" dirty="0"/>
              <a:t>Performance based energy targets</a:t>
            </a:r>
          </a:p>
          <a:p>
            <a:r>
              <a:rPr lang="en-CA" dirty="0"/>
              <a:t>Not prescribed green standards</a:t>
            </a:r>
          </a:p>
          <a:p>
            <a:r>
              <a:rPr lang="en-CA" dirty="0"/>
              <a:t>LG bylaw – alternative to BC Code</a:t>
            </a:r>
          </a:p>
          <a:p>
            <a:r>
              <a:rPr lang="en-CA" dirty="0"/>
              <a:t>Energy Step Code Council</a:t>
            </a:r>
          </a:p>
          <a:p>
            <a:r>
              <a:rPr lang="en-CA" dirty="0"/>
              <a:t>Goal: net zero construction by 2030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D69E4-18D1-49A5-B2BB-EA0C294B9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80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F8FB-658D-4F6E-9662-3AC42FC21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Buildings – New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908C3-8A31-41EB-9225-FB0BCB077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300" dirty="0"/>
              <a:t>Require Step 1 in building bylaw now – this familiarizes builders with performance pathway approach</a:t>
            </a:r>
          </a:p>
          <a:p>
            <a:r>
              <a:rPr lang="en-CA" sz="2300" dirty="0"/>
              <a:t>Get funding from BC Hydro/FortisBC to offset costs of energy advisors</a:t>
            </a:r>
          </a:p>
          <a:p>
            <a:r>
              <a:rPr lang="en-CA" sz="2300" dirty="0"/>
              <a:t>Transition to step 3 before the BC Code requires this by 2022</a:t>
            </a:r>
          </a:p>
          <a:p>
            <a:r>
              <a:rPr lang="en-CA" sz="2300" dirty="0"/>
              <a:t>Programs to require/incentivize higher steps, including</a:t>
            </a:r>
          </a:p>
          <a:p>
            <a:pPr lvl="1"/>
            <a:r>
              <a:rPr lang="en-CA" sz="2300" dirty="0"/>
              <a:t>Rezoning: higher steps required if density added</a:t>
            </a:r>
          </a:p>
          <a:p>
            <a:pPr lvl="1"/>
            <a:r>
              <a:rPr lang="en-CA" sz="2300" dirty="0"/>
              <a:t>DP area guidelines</a:t>
            </a:r>
          </a:p>
          <a:p>
            <a:pPr lvl="1"/>
            <a:r>
              <a:rPr lang="en-CA" sz="2300" dirty="0"/>
              <a:t>Building permit (and/or DCC) rebate program under BC legislation</a:t>
            </a:r>
          </a:p>
          <a:p>
            <a:r>
              <a:rPr lang="en-CA" sz="2300" dirty="0"/>
              <a:t>Tiered approach encouraging Low Carbon Energy Systems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0DD63-8121-4654-AABB-EDB820F0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48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978B1-126A-4633-BC1E-7953A758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Buildings – New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45B8A-3CC8-41FA-803B-69D3CC25A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/>
              <a:t>Campbell River </a:t>
            </a:r>
            <a:r>
              <a:rPr lang="en-CA" sz="2400" dirty="0"/>
              <a:t>Incentives for New Buildings:</a:t>
            </a:r>
          </a:p>
          <a:p>
            <a:pPr lvl="1"/>
            <a:r>
              <a:rPr lang="en-CA" dirty="0"/>
              <a:t>Permit rebates – increase each incremental step that builder meets</a:t>
            </a:r>
          </a:p>
          <a:p>
            <a:pPr lvl="1"/>
            <a:r>
              <a:rPr lang="en-CA" dirty="0"/>
              <a:t>Also, electric home incentives match Fortis Step Code incentives</a:t>
            </a:r>
          </a:p>
          <a:p>
            <a:r>
              <a:rPr lang="en-CA" sz="2400" b="1" dirty="0" err="1"/>
              <a:t>CleanBC</a:t>
            </a:r>
            <a:r>
              <a:rPr lang="en-CA" sz="2400" b="1" dirty="0"/>
              <a:t> Better Homes </a:t>
            </a:r>
            <a:r>
              <a:rPr lang="en-CA" sz="2400" dirty="0"/>
              <a:t>website includes a search function for incentives</a:t>
            </a:r>
          </a:p>
          <a:p>
            <a:r>
              <a:rPr lang="en-CA" sz="2400" b="1" dirty="0"/>
              <a:t>East Kootenay Building a Legacy </a:t>
            </a:r>
            <a:r>
              <a:rPr lang="en-CA" sz="2400" dirty="0"/>
              <a:t>program – builder workshops, </a:t>
            </a:r>
            <a:r>
              <a:rPr lang="en-CA" sz="2400" dirty="0" err="1"/>
              <a:t>BuildSmart</a:t>
            </a:r>
            <a:r>
              <a:rPr lang="en-CA" sz="2400" dirty="0"/>
              <a:t> meetings, education</a:t>
            </a:r>
          </a:p>
          <a:p>
            <a:r>
              <a:rPr lang="en-CA" sz="2400" b="1" dirty="0"/>
              <a:t>Building Electrification Reach Code </a:t>
            </a:r>
            <a:r>
              <a:rPr lang="en-CA" sz="2400" dirty="0"/>
              <a:t> - San Jose encourages electric construction</a:t>
            </a:r>
          </a:p>
          <a:p>
            <a:r>
              <a:rPr lang="en-CA" sz="2400" dirty="0"/>
              <a:t>Use Energy Step Code as trojan horse for GHG emission incentives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F3BAA-468B-4BF8-9EC1-259234190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6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287E-50AC-4F58-ABD0-FF49C19C5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CLIMATE: Buildings - Retrofit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1C464-C7DC-48A9-AC79-482AA5BFD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No authority to impose retrofitting (</a:t>
            </a:r>
            <a:r>
              <a:rPr lang="en-CA" i="1" dirty="0"/>
              <a:t>Building Act</a:t>
            </a:r>
            <a:r>
              <a:rPr lang="en-CA" dirty="0"/>
              <a:t>) </a:t>
            </a:r>
          </a:p>
          <a:p>
            <a:r>
              <a:rPr lang="en-CA" dirty="0"/>
              <a:t>Replacement of oil or gas furnaces;</a:t>
            </a:r>
            <a:r>
              <a:rPr lang="en-US" dirty="0"/>
              <a:t> promotion of heat pumps; windows/insulation; zero carbon energy for water heater, heating</a:t>
            </a:r>
          </a:p>
          <a:p>
            <a:r>
              <a:rPr lang="en-US" dirty="0"/>
              <a:t>Local service areas &amp; GMF/MFA</a:t>
            </a:r>
          </a:p>
          <a:p>
            <a:r>
              <a:rPr lang="en-US" dirty="0"/>
              <a:t>Permissive tax exemptions</a:t>
            </a:r>
          </a:p>
          <a:p>
            <a:r>
              <a:rPr lang="en-US" dirty="0"/>
              <a:t>New legislation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A5183-4D15-450B-868C-B4B1FD97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78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CLIMATE: Green Buildings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Regulation of building construction – Section 8(3)(l), 9 and Division 8 of Part 3 CC, Section 298 LGA; </a:t>
            </a:r>
            <a:r>
              <a:rPr lang="en-US" i="1" dirty="0"/>
              <a:t>Building Act</a:t>
            </a:r>
          </a:p>
          <a:p>
            <a:r>
              <a:rPr lang="en-US" dirty="0"/>
              <a:t>Section 8 CC, subject to Section 9 CC (concurrent authority)</a:t>
            </a:r>
          </a:p>
          <a:p>
            <a:r>
              <a:rPr lang="en-US" dirty="0"/>
              <a:t>Bylaw to address conservation of energy or water, or GHG reduction</a:t>
            </a:r>
            <a:endParaRPr 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362631-D602-4FD6-8480-5BAFAECC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3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00DAF-188E-487A-BBA2-BD73790B0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83D57-C901-4D9F-A8AC-1AAF16EE8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“The practice or policy of including people who might otherwise be excluded or marginalized, such as those who have physical or mental disabilities and members of minority groups.”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10BB0-0507-4920-9024-E097FC16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93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Green Buildings (cont’d)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Still requires Section 9 CC approval and now subject to </a:t>
            </a:r>
            <a:r>
              <a:rPr lang="en-US" i="1" dirty="0"/>
              <a:t>Building Act </a:t>
            </a:r>
          </a:p>
          <a:p>
            <a:r>
              <a:rPr lang="en-US" dirty="0"/>
              <a:t>LEED rating system – encourage by incentives (amenity zoning, density bonusing, density transfers, phased development agreement)</a:t>
            </a:r>
          </a:p>
          <a:p>
            <a:r>
              <a:rPr lang="en-US" dirty="0"/>
              <a:t>Incentive – waiver or reduction of DCC’s, building permit fees</a:t>
            </a:r>
            <a:endParaRPr 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33140B-4116-499F-9CF1-1DA30CBBA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82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Buildings (cont’d)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Canada Green Building Council</a:t>
            </a:r>
          </a:p>
          <a:p>
            <a:pPr>
              <a:lnSpc>
                <a:spcPct val="90000"/>
              </a:lnSpc>
            </a:pPr>
            <a:r>
              <a:rPr lang="en-US" dirty="0"/>
              <a:t>Green roof – Section 523 LGA – roof area disposal of surface runoff requirements</a:t>
            </a:r>
          </a:p>
          <a:p>
            <a:pPr>
              <a:lnSpc>
                <a:spcPct val="90000"/>
              </a:lnSpc>
            </a:pPr>
            <a:r>
              <a:rPr lang="en-US" dirty="0"/>
              <a:t>Section 527 LGA require landscaping</a:t>
            </a:r>
          </a:p>
          <a:p>
            <a:pPr>
              <a:lnSpc>
                <a:spcPct val="90000"/>
              </a:lnSpc>
            </a:pPr>
            <a:r>
              <a:rPr lang="en-US" dirty="0"/>
              <a:t>Green roof requirements must not be “building standards”</a:t>
            </a:r>
          </a:p>
          <a:p>
            <a:pPr>
              <a:lnSpc>
                <a:spcPct val="90000"/>
              </a:lnSpc>
            </a:pPr>
            <a:r>
              <a:rPr lang="en-US" dirty="0"/>
              <a:t>Ongoing maintenance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5126C6-5149-47C6-BCC8-FFDA9724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86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Integrated Community Sustainability Planning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Long-term overarching planning based on social, economic and ecological values</a:t>
            </a:r>
          </a:p>
          <a:p>
            <a:r>
              <a:rPr lang="en-US" dirty="0"/>
              <a:t>Proprietary frameworks: Natural Step, Smart Growth, New Urbanism, Local Agenda 21</a:t>
            </a:r>
          </a:p>
          <a:p>
            <a:r>
              <a:rPr lang="en-US" dirty="0"/>
              <a:t>Official community plans: effect – consistency</a:t>
            </a:r>
          </a:p>
          <a:p>
            <a:r>
              <a:rPr lang="en-US" i="1" dirty="0"/>
              <a:t>Old Saint Boniface Residents’ Association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E30AB5-0B1E-4B12-B64E-1FB280BA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490" y="1027664"/>
            <a:ext cx="7024744" cy="1143000"/>
          </a:xfrm>
        </p:spPr>
        <p:txBody>
          <a:bodyPr>
            <a:noAutofit/>
          </a:bodyPr>
          <a:lstStyle/>
          <a:p>
            <a:r>
              <a:rPr lang="en-US" sz="3600" dirty="0"/>
              <a:t>Integrated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600" dirty="0"/>
              <a:t>Community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600" dirty="0"/>
              <a:t>Sustainability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600" dirty="0"/>
              <a:t>Planning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600" dirty="0"/>
              <a:t>(cont’d)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OCP policies re: environment, ecosystems, biological diversity, social well-being, regional context, farmland, land use, infrastructure, transportation</a:t>
            </a:r>
          </a:p>
          <a:p>
            <a:pPr>
              <a:lnSpc>
                <a:spcPct val="90000"/>
              </a:lnSpc>
            </a:pPr>
            <a:r>
              <a:rPr lang="en-US"/>
              <a:t>OCP – GHG reduction</a:t>
            </a:r>
          </a:p>
          <a:p>
            <a:pPr>
              <a:lnSpc>
                <a:spcPct val="90000"/>
              </a:lnSpc>
            </a:pPr>
            <a:r>
              <a:rPr lang="en-US"/>
              <a:t>Other matters approved by Minister</a:t>
            </a:r>
          </a:p>
          <a:p>
            <a:pPr>
              <a:lnSpc>
                <a:spcPct val="90000"/>
              </a:lnSpc>
            </a:pPr>
            <a:r>
              <a:rPr lang="en-US"/>
              <a:t>OCP consultation</a:t>
            </a:r>
          </a:p>
          <a:p>
            <a:pPr>
              <a:lnSpc>
                <a:spcPct val="90000"/>
              </a:lnSpc>
            </a:pPr>
            <a:r>
              <a:rPr lang="en-US" i="1"/>
              <a:t>Gardner </a:t>
            </a:r>
            <a:r>
              <a:rPr lang="en-US"/>
              <a:t>; </a:t>
            </a:r>
            <a:r>
              <a:rPr lang="en-US" i="1"/>
              <a:t>Baynes Sound</a:t>
            </a:r>
            <a:r>
              <a:rPr lang="en-US"/>
              <a:t> – consultation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B024E9-81EB-4307-B02E-751DB557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83628" y="1143000"/>
            <a:ext cx="7024744" cy="1143000"/>
          </a:xfrm>
        </p:spPr>
        <p:txBody>
          <a:bodyPr>
            <a:noAutofit/>
          </a:bodyPr>
          <a:lstStyle/>
          <a:p>
            <a:r>
              <a:rPr lang="en-US" sz="3600" dirty="0"/>
              <a:t>Integrated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600" dirty="0"/>
              <a:t>Community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600" dirty="0"/>
              <a:t>Sustainability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600" dirty="0"/>
              <a:t>Planning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600" dirty="0"/>
              <a:t>(cont’d)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691204" y="2577641"/>
            <a:ext cx="6777317" cy="3508977"/>
          </a:xfrm>
        </p:spPr>
        <p:txBody>
          <a:bodyPr/>
          <a:lstStyle/>
          <a:p>
            <a:r>
              <a:rPr lang="en-US" dirty="0"/>
              <a:t>Nature of consultation – opportunities LG considers appropriate and entities LG considers will be affected</a:t>
            </a:r>
          </a:p>
          <a:p>
            <a:r>
              <a:rPr lang="en-US" dirty="0"/>
              <a:t>Requires resolution</a:t>
            </a:r>
          </a:p>
          <a:p>
            <a:r>
              <a:rPr lang="en-US" dirty="0"/>
              <a:t>Regional growth strategies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E2EB84-54CB-4DD8-B342-E0CF0F45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Measurement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Monitoring and performance measurement commonly used</a:t>
            </a:r>
          </a:p>
          <a:p>
            <a:pPr>
              <a:lnSpc>
                <a:spcPct val="90000"/>
              </a:lnSpc>
            </a:pPr>
            <a:r>
              <a:rPr lang="en-US"/>
              <a:t>Green space – capita, public transit measurement, watershed status, etc.</a:t>
            </a:r>
          </a:p>
          <a:p>
            <a:pPr>
              <a:lnSpc>
                <a:spcPct val="90000"/>
              </a:lnSpc>
            </a:pPr>
            <a:r>
              <a:rPr lang="en-US"/>
              <a:t>Annual Report – objectives and measures plus progress report</a:t>
            </a:r>
          </a:p>
          <a:p>
            <a:pPr>
              <a:lnSpc>
                <a:spcPct val="90000"/>
              </a:lnSpc>
            </a:pPr>
            <a:r>
              <a:rPr lang="en-US"/>
              <a:t>Whistler Community and Resort Monitoring Program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B17AE9-E0D7-4D3C-AA94-E4D56846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Climate: Urban Containment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Control or phase future development – more compact</a:t>
            </a:r>
          </a:p>
          <a:p>
            <a:r>
              <a:rPr lang="en-US"/>
              <a:t>Protect watersheds, wildlife, open space, farmland</a:t>
            </a:r>
          </a:p>
          <a:p>
            <a:r>
              <a:rPr lang="en-US"/>
              <a:t>Reduce infrastructure costs, revitalize urban area, make housing affordable</a:t>
            </a:r>
          </a:p>
          <a:p>
            <a:r>
              <a:rPr lang="en-US"/>
              <a:t>RGS/OCP + zoning and subdivision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1BEE38-AD1E-43E3-A830-9FA785B1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Climate: Compact Community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Smaller per capita footprint</a:t>
            </a:r>
          </a:p>
          <a:p>
            <a:r>
              <a:rPr lang="en-US" dirty="0"/>
              <a:t>Benefits – health, climate change, farmland protection, commuting times</a:t>
            </a:r>
          </a:p>
          <a:p>
            <a:r>
              <a:rPr lang="en-US" dirty="0"/>
              <a:t>Tools – mixing houses, jobs and infrastructure; intensive density; transit supportive land uses; increased livability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05E254-BBF7-447F-B215-DCDF519A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Compact Community (cont’d)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Legal tools – zoning, subdivision, bonusing density or transferring density as incentives; clustering; mixing uses; increasing densities in relation to transit/transportation and infrastructure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1B0171-FBAE-4B76-B979-4E8AEBD1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Climate: Green Infrastructure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Onsite waste diversion</a:t>
            </a:r>
          </a:p>
          <a:p>
            <a:pPr>
              <a:lnSpc>
                <a:spcPct val="80000"/>
              </a:lnSpc>
            </a:pPr>
            <a:r>
              <a:rPr lang="en-US" dirty="0"/>
              <a:t>Onsite waste water treatment</a:t>
            </a:r>
          </a:p>
          <a:p>
            <a:pPr>
              <a:lnSpc>
                <a:spcPct val="80000"/>
              </a:lnSpc>
            </a:pPr>
            <a:r>
              <a:rPr lang="en-US" dirty="0"/>
              <a:t>Onsite storm water management [Section 8(3)a cc]</a:t>
            </a:r>
          </a:p>
          <a:p>
            <a:pPr>
              <a:lnSpc>
                <a:spcPct val="80000"/>
              </a:lnSpc>
            </a:pPr>
            <a:r>
              <a:rPr lang="en-US" dirty="0"/>
              <a:t>Water efficient landscaping [Section 8(3)(a) and (c) CC, Section 523 and 527 LGA]</a:t>
            </a:r>
          </a:p>
          <a:p>
            <a:pPr>
              <a:lnSpc>
                <a:spcPct val="80000"/>
              </a:lnSpc>
            </a:pPr>
            <a:r>
              <a:rPr lang="en-US" dirty="0"/>
              <a:t>Site planning – car sharing, parking sharing, HOV, transit promotion, cycling, alternate commuting [Section 8(3)(a) CC, Section 36 (1) CC, </a:t>
            </a:r>
            <a:r>
              <a:rPr lang="en-US"/>
              <a:t>Part 14 </a:t>
            </a:r>
            <a:r>
              <a:rPr lang="en-US" dirty="0"/>
              <a:t>LGA]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33294A-36FB-4F0A-93AC-BE62CE2A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DB7C0-7186-48E4-881E-BC5EA341A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Inclusivity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99630-60DF-4F5E-AE4F-B21D864D5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Acknowledge individuals have unique and particular needs in the learning and work environment.</a:t>
            </a:r>
          </a:p>
          <a:p>
            <a:r>
              <a:rPr lang="en-US" dirty="0"/>
              <a:t>Respect each individual’s right to express and present themselves relative to their religion, culture, ethnic background, sexual orientation, gender-identity, physical and mental ability.</a:t>
            </a:r>
          </a:p>
          <a:p>
            <a:r>
              <a:rPr lang="en-US" dirty="0"/>
              <a:t>Promote inclusivity by reasonably adjusting procedures, activities and physical environments.</a:t>
            </a:r>
          </a:p>
          <a:p>
            <a:r>
              <a:rPr lang="en-US" dirty="0"/>
              <a:t>Focus on the capability of the individual without assumptions or labels.</a:t>
            </a:r>
          </a:p>
          <a:p>
            <a:r>
              <a:rPr lang="en-US" dirty="0"/>
              <a:t>Be inclusive in all forms of communication.</a:t>
            </a:r>
          </a:p>
          <a:p>
            <a:r>
              <a:rPr lang="en-US" dirty="0"/>
              <a:t>Serve all with sensitivity, respect, and fairness.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FE65F-D734-44A5-BBC0-8B6AB752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05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Green Infrastructure 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Reducing runoff from roadways [section 8(3)(a) and (c) CC, Section 523 LGA]</a:t>
            </a:r>
          </a:p>
          <a:p>
            <a:pPr>
              <a:lnSpc>
                <a:spcPct val="90000"/>
              </a:lnSpc>
            </a:pPr>
            <a:r>
              <a:rPr lang="en-US" dirty="0"/>
              <a:t>Water use reduction [Section 8(2) CC]</a:t>
            </a:r>
          </a:p>
          <a:p>
            <a:pPr>
              <a:lnSpc>
                <a:spcPct val="90000"/>
              </a:lnSpc>
            </a:pPr>
            <a:r>
              <a:rPr lang="en-US" dirty="0"/>
              <a:t>Building regulation [Section 8(3)(l) and 9 CC; ]</a:t>
            </a:r>
          </a:p>
          <a:p>
            <a:pPr>
              <a:lnSpc>
                <a:spcPct val="90000"/>
              </a:lnSpc>
            </a:pPr>
            <a:r>
              <a:rPr lang="en-US" dirty="0"/>
              <a:t>Building siting in relation to ventilation, performance envelopes, solar shading, solar gain and sun patterns [Section 479(1)(c)(iii)(A) LGA; Sections 8(3)(l) and 9 CC; </a:t>
            </a:r>
            <a:r>
              <a:rPr lang="en-US" i="1" dirty="0"/>
              <a:t>Building Act</a:t>
            </a:r>
            <a:r>
              <a:rPr lang="en-US" dirty="0"/>
              <a:t>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113FCB-25B9-4582-919C-FA7CAAB6E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Green Infrastructure (cont’d)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LEED rating requirements, recycled material use, non-toxic material use (Sections 8(3)(l) and 9 CC; </a:t>
            </a:r>
            <a:r>
              <a:rPr lang="en-US" i="1" dirty="0"/>
              <a:t>Building Act</a:t>
            </a:r>
            <a:r>
              <a:rPr lang="en-US" dirty="0"/>
              <a:t>)</a:t>
            </a:r>
          </a:p>
          <a:p>
            <a:r>
              <a:rPr lang="en-US" dirty="0"/>
              <a:t>Incentives – amenities zoning, </a:t>
            </a:r>
            <a:r>
              <a:rPr lang="en-US" dirty="0" err="1"/>
              <a:t>bonusing</a:t>
            </a:r>
            <a:r>
              <a:rPr lang="en-US" dirty="0"/>
              <a:t>, density transfers, phased development agreements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7295DD-4B83-46C7-8301-D4F78392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Zoning</a:t>
            </a:r>
            <a:r>
              <a:rPr lang="en-US" sz="2800" b="1" dirty="0">
                <a:solidFill>
                  <a:schemeClr val="folHlink"/>
                </a:solidFill>
              </a:rPr>
              <a:t> </a:t>
            </a:r>
            <a:r>
              <a:rPr lang="en-US" sz="3200" dirty="0"/>
              <a:t>and Phased Development Agreements (cont’d)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Amenities zoning bylaw – no definition of amenities – therefore wide ambit</a:t>
            </a:r>
          </a:p>
          <a:p>
            <a:pPr lvl="1"/>
            <a:r>
              <a:rPr lang="en-US" sz="2600" dirty="0"/>
              <a:t>Pre-zoning for amenity bonuses</a:t>
            </a:r>
          </a:p>
          <a:p>
            <a:pPr lvl="1"/>
            <a:r>
              <a:rPr lang="en-US" sz="2600" dirty="0"/>
              <a:t>Base zoning must not be fictional</a:t>
            </a:r>
            <a:endParaRPr lang="en-US" sz="3000" dirty="0"/>
          </a:p>
          <a:p>
            <a:pPr lvl="1"/>
            <a:r>
              <a:rPr lang="en-US" sz="2600" dirty="0"/>
              <a:t>Increased density must provide sufficient incentive</a:t>
            </a:r>
          </a:p>
          <a:p>
            <a:pPr lvl="1"/>
            <a:r>
              <a:rPr lang="en-US" sz="2600" dirty="0"/>
              <a:t>Consistency with OCP</a:t>
            </a:r>
          </a:p>
          <a:p>
            <a:endParaRPr 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743103-0F26-4EBA-A04A-3501A090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Zoning and Phased Development Agreements (cont’d)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567493" y="2323652"/>
            <a:ext cx="6777317" cy="37723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Section 515 LGA – phased development agreement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Provide for amenities, specified features, other matters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Phasing and timing of development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Protection of developer re: down-zoning and DP’s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Term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146979-B7FC-49CA-A758-5BD89927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Environmental Impact Studies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Sections 484-487 LGA – if OCP includes DAI provision, LG may require zoning/DP applicant to provide DAI report</a:t>
            </a:r>
          </a:p>
          <a:p>
            <a:r>
              <a:rPr lang="en-US" dirty="0"/>
              <a:t>Developer’s expense</a:t>
            </a:r>
          </a:p>
          <a:p>
            <a:r>
              <a:rPr lang="en-US" dirty="0"/>
              <a:t>Impacts on natural environment, transportation patterns, local infrastructure, and other things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2B9450-0C26-4F11-BEBC-CEE3A83A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Green Communities Incentives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Exempt or waive DCC’s re: building units of 29 square m or less, subject to LG increasing size by bylaw</a:t>
            </a:r>
          </a:p>
          <a:p>
            <a:pPr>
              <a:lnSpc>
                <a:spcPct val="90000"/>
              </a:lnSpc>
            </a:pPr>
            <a:r>
              <a:rPr lang="en-US" dirty="0"/>
              <a:t>Reduce or waive DCC’s for development characterized by low environmental impact, small lot subdivisions for low GHG’s</a:t>
            </a:r>
          </a:p>
          <a:p>
            <a:pPr>
              <a:lnSpc>
                <a:spcPct val="90000"/>
              </a:lnSpc>
            </a:pPr>
            <a:r>
              <a:rPr lang="en-US" dirty="0"/>
              <a:t>Parking cash in lieu for “alternate commuting”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063618-2231-4D36-B973-D8EE6BD6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Green Communities Incentives (cont’d)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/>
              <a:t>DP’s for energy or water conservation, or GHG reduction – DP may address landscaping, building siting, forum and exterior design of buildings or structures, specific features of building, machinery/equipment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81F9A4-F434-46F6-A23F-BF1C7146E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Public Open Space and Protected Areas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Park dedication</a:t>
            </a:r>
          </a:p>
          <a:p>
            <a:r>
              <a:rPr lang="en-US"/>
              <a:t>Fee simple</a:t>
            </a:r>
          </a:p>
          <a:p>
            <a:r>
              <a:rPr lang="en-US"/>
              <a:t>Trust arrangements</a:t>
            </a:r>
          </a:p>
          <a:p>
            <a:r>
              <a:rPr lang="en-US"/>
              <a:t>Covenant</a:t>
            </a:r>
          </a:p>
          <a:p>
            <a:r>
              <a:rPr lang="en-US"/>
              <a:t>Zoning for amenities </a:t>
            </a:r>
          </a:p>
          <a:p>
            <a:r>
              <a:rPr lang="en-US"/>
              <a:t>Leased land</a:t>
            </a:r>
          </a:p>
          <a:p>
            <a:r>
              <a:rPr lang="en-US"/>
              <a:t>Private property – conservation covenants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C39E90-E7FA-4838-A7D5-65F4289B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80864-9D0B-48EB-B234-BE928A29A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BAAFC-7661-4825-84AC-DB690B3B2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Emissions regulations by bylaw</a:t>
            </a:r>
          </a:p>
          <a:p>
            <a:r>
              <a:rPr lang="en-US" dirty="0"/>
              <a:t>Regulation and prohibition of classes of vehicles in lanes or on designated roadways</a:t>
            </a:r>
          </a:p>
          <a:p>
            <a:r>
              <a:rPr lang="en-US" dirty="0"/>
              <a:t>Incentives for electric vehicles</a:t>
            </a:r>
          </a:p>
          <a:p>
            <a:r>
              <a:rPr lang="en-US" dirty="0"/>
              <a:t>Radical increased fees for polluters based on costs of overhead and administration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0693E-97AB-4C41-9952-C90F3C93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26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60F4F-2B3E-4291-A428-03EC935D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1F18D-5189-4E8A-85B5-305BEC54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Climate Caucus proposals</a:t>
            </a:r>
          </a:p>
          <a:p>
            <a:r>
              <a:rPr lang="en-US" dirty="0"/>
              <a:t>fleets</a:t>
            </a:r>
          </a:p>
          <a:p>
            <a:r>
              <a:rPr lang="en-US" dirty="0"/>
              <a:t>facilities </a:t>
            </a:r>
          </a:p>
          <a:p>
            <a:r>
              <a:rPr lang="en-US" dirty="0"/>
              <a:t>Selection criteria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1A6B4-6FE5-4234-A8F3-2D369127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58F6-47C1-4522-9C62-E419AB96456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0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2DAFF-D8DB-4B7B-87FF-F23968B2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Statutory Inclusivity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3281-7495-4413-8627-F46018022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Official plan consultation, s. 475 LGA</a:t>
            </a:r>
          </a:p>
          <a:p>
            <a:r>
              <a:rPr lang="en-US" sz="2400" dirty="0"/>
              <a:t>Policy re early/ongoing consultation during development of OCP</a:t>
            </a:r>
          </a:p>
          <a:p>
            <a:pPr lvl="1"/>
            <a:r>
              <a:rPr lang="en-US" sz="2400" dirty="0"/>
              <a:t>“persons, organizations, authorities”</a:t>
            </a:r>
          </a:p>
          <a:p>
            <a:pPr lvl="1"/>
            <a:r>
              <a:rPr lang="en-US" sz="2400" dirty="0"/>
              <a:t>Regional district</a:t>
            </a:r>
          </a:p>
          <a:p>
            <a:pPr lvl="1"/>
            <a:r>
              <a:rPr lang="en-US" sz="2400" dirty="0"/>
              <a:t>Municipalities</a:t>
            </a:r>
          </a:p>
          <a:p>
            <a:pPr lvl="1"/>
            <a:r>
              <a:rPr lang="en-US" sz="2400" dirty="0"/>
              <a:t>First Nations</a:t>
            </a:r>
          </a:p>
          <a:p>
            <a:pPr lvl="1"/>
            <a:r>
              <a:rPr lang="en-US" sz="2400" dirty="0"/>
              <a:t>School  board</a:t>
            </a:r>
          </a:p>
          <a:p>
            <a:pPr lvl="1"/>
            <a:r>
              <a:rPr lang="en-US" sz="2400" dirty="0"/>
              <a:t>Province </a:t>
            </a:r>
          </a:p>
          <a:p>
            <a:pPr lvl="1"/>
            <a:r>
              <a:rPr lang="en-US" sz="2400" dirty="0"/>
              <a:t>Canada</a:t>
            </a:r>
          </a:p>
          <a:p>
            <a:r>
              <a:rPr lang="en-GB" sz="2400" i="1" dirty="0" err="1"/>
              <a:t>Baynes</a:t>
            </a:r>
            <a:r>
              <a:rPr lang="en-GB" sz="2400" i="1" dirty="0"/>
              <a:t> Sound Area Society v Comox Strathcona</a:t>
            </a:r>
            <a:r>
              <a:rPr lang="en-GB" sz="2400" dirty="0"/>
              <a:t>, 2009 BCSC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820CB-291C-4FF6-989C-98CC7BC4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8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D32C-223B-4DB3-BC3C-CFCDDA9A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Statutory inclusivity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ADC1-E702-4715-A737-320E031C6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Regional growth strategy consultation, s. 434 LGA</a:t>
            </a:r>
          </a:p>
          <a:p>
            <a:r>
              <a:rPr lang="en-US" sz="2400" dirty="0"/>
              <a:t>Consultation policy of board</a:t>
            </a:r>
          </a:p>
          <a:p>
            <a:pPr lvl="1"/>
            <a:r>
              <a:rPr lang="en-US" sz="2400" dirty="0"/>
              <a:t>“persons, organizations, authorities”</a:t>
            </a:r>
          </a:p>
          <a:p>
            <a:pPr lvl="1"/>
            <a:r>
              <a:rPr lang="en-US" sz="2400" dirty="0"/>
              <a:t>Citizens</a:t>
            </a:r>
          </a:p>
          <a:p>
            <a:pPr lvl="1"/>
            <a:r>
              <a:rPr lang="en-US" sz="2400" dirty="0"/>
              <a:t>Affected local governments</a:t>
            </a:r>
          </a:p>
          <a:p>
            <a:pPr lvl="1"/>
            <a:r>
              <a:rPr lang="en-US" sz="2400" dirty="0"/>
              <a:t>First nations</a:t>
            </a:r>
          </a:p>
          <a:p>
            <a:pPr lvl="1"/>
            <a:r>
              <a:rPr lang="en-US" sz="2400" dirty="0"/>
              <a:t>School boards</a:t>
            </a:r>
          </a:p>
          <a:p>
            <a:pPr lvl="1"/>
            <a:r>
              <a:rPr lang="en-US" sz="2400" dirty="0"/>
              <a:t>Province</a:t>
            </a:r>
          </a:p>
          <a:p>
            <a:pPr lvl="1"/>
            <a:r>
              <a:rPr lang="en-US" sz="2400" dirty="0"/>
              <a:t>Canada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FFFFE-09CB-401B-A857-F475AC836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7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7BDF4-FE46-45C8-AC80-5907B71C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Honour</a:t>
            </a:r>
            <a:r>
              <a:rPr lang="en-US" dirty="0"/>
              <a:t> of Crown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683EC-DCFF-48AE-8B68-50C5E75F6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Local government not obligated to consult re measures</a:t>
            </a:r>
          </a:p>
          <a:p>
            <a:pPr lvl="1"/>
            <a:r>
              <a:rPr lang="en-CA" sz="2800" i="1" dirty="0" err="1"/>
              <a:t>Neskonlith</a:t>
            </a:r>
            <a:r>
              <a:rPr lang="en-CA" sz="2800" i="1" dirty="0"/>
              <a:t> Indian Band v Salmon Arm</a:t>
            </a:r>
            <a:r>
              <a:rPr lang="en-CA" sz="2800" dirty="0"/>
              <a:t>, 2012 BCCA </a:t>
            </a:r>
            <a:endParaRPr lang="en-US" sz="2800" dirty="0"/>
          </a:p>
          <a:p>
            <a:r>
              <a:rPr lang="en-US" sz="2800" dirty="0"/>
              <a:t>Duty to consult – “</a:t>
            </a:r>
            <a:r>
              <a:rPr lang="en-US" sz="2800" dirty="0" err="1"/>
              <a:t>honour</a:t>
            </a:r>
            <a:r>
              <a:rPr lang="en-US" sz="2800" dirty="0"/>
              <a:t> of the Crown”  </a:t>
            </a:r>
          </a:p>
          <a:p>
            <a:r>
              <a:rPr lang="en-US" sz="2800" dirty="0"/>
              <a:t>Third-party “back door” consultation by local government</a:t>
            </a:r>
          </a:p>
          <a:p>
            <a:r>
              <a:rPr lang="en-US" sz="2800" dirty="0"/>
              <a:t>Must satisfy common law constitutional requirements to consult and accommodate</a:t>
            </a:r>
          </a:p>
          <a:p>
            <a:r>
              <a:rPr lang="en-US" sz="2800" i="1" dirty="0"/>
              <a:t>Squamish Nation &amp; </a:t>
            </a:r>
            <a:r>
              <a:rPr lang="en-US" sz="2800" i="1" dirty="0" err="1"/>
              <a:t>Lil’wat</a:t>
            </a:r>
            <a:r>
              <a:rPr lang="en-US" sz="2800" i="1" dirty="0"/>
              <a:t> Nation v. BC</a:t>
            </a:r>
            <a:r>
              <a:rPr lang="en-US" sz="2800" dirty="0"/>
              <a:t>, 2014 BCSC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5F926-7005-440F-A0DD-5F8C81D0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6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6CEBC-7FA9-48E6-B6DD-FB97DD38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Honour</a:t>
            </a:r>
            <a:r>
              <a:rPr lang="en-US" dirty="0"/>
              <a:t> of Crown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D3B11-34FC-4B8B-8206-BAF5D1E67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Provide information meaningful/understandable formats</a:t>
            </a:r>
            <a:endParaRPr lang="en-US" dirty="0"/>
          </a:p>
          <a:p>
            <a:pPr lvl="0"/>
            <a:r>
              <a:rPr lang="en-GB" dirty="0"/>
              <a:t>Recognize significance cultural activities/traditional practices</a:t>
            </a:r>
          </a:p>
          <a:p>
            <a:pPr lvl="0"/>
            <a:r>
              <a:rPr lang="en-GB" dirty="0"/>
              <a:t>Respect First Nation knowledge  </a:t>
            </a:r>
            <a:endParaRPr lang="en-US" dirty="0"/>
          </a:p>
          <a:p>
            <a:pPr lvl="0"/>
            <a:r>
              <a:rPr lang="en-GB" dirty="0"/>
              <a:t>Understand importance of youth and elders  </a:t>
            </a:r>
            <a:endParaRPr lang="en-US" dirty="0"/>
          </a:p>
          <a:p>
            <a:pPr lvl="0"/>
            <a:r>
              <a:rPr lang="en-GB" dirty="0"/>
              <a:t>Act with honour, openness, transparency, respect</a:t>
            </a:r>
            <a:endParaRPr lang="en-US" dirty="0"/>
          </a:p>
          <a:p>
            <a:pPr lvl="0"/>
            <a:r>
              <a:rPr lang="en-GB" dirty="0"/>
              <a:t>Engage before planning is completed, leave room for modifications </a:t>
            </a:r>
            <a:endParaRPr lang="en-US" dirty="0"/>
          </a:p>
          <a:p>
            <a:pPr lvl="0"/>
            <a:r>
              <a:rPr lang="en-GB" dirty="0"/>
              <a:t>Be prepared to listen, allow time for meaningful discussion</a:t>
            </a:r>
            <a:endParaRPr lang="en-US" dirty="0"/>
          </a:p>
          <a:p>
            <a:r>
              <a:rPr lang="en-GB" dirty="0"/>
              <a:t>Convey willingness to describe the project and consider input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3DAE3-2FEA-4E75-9CA6-5CAE0307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3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EF680-23D6-4EEA-BE36-85908CB4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PROACTIVE CONSULTATION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FD917-7DCB-4988-87A9-0A54F1191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Facilitate inclusion and diversity</a:t>
            </a:r>
          </a:p>
          <a:p>
            <a:pPr lvl="1"/>
            <a:r>
              <a:rPr lang="en-US" sz="2600" dirty="0"/>
              <a:t>Web site</a:t>
            </a:r>
          </a:p>
          <a:p>
            <a:pPr lvl="1"/>
            <a:r>
              <a:rPr lang="en-US" sz="2600" dirty="0"/>
              <a:t>Hearing notices</a:t>
            </a:r>
          </a:p>
          <a:p>
            <a:pPr lvl="1"/>
            <a:r>
              <a:rPr lang="en-US" sz="2600" dirty="0"/>
              <a:t>Newspaper notices</a:t>
            </a:r>
          </a:p>
          <a:p>
            <a:pPr lvl="1"/>
            <a:r>
              <a:rPr lang="en-US" sz="2600" dirty="0"/>
              <a:t>Posting places</a:t>
            </a:r>
          </a:p>
          <a:p>
            <a:pPr lvl="1"/>
            <a:r>
              <a:rPr lang="en-US" sz="2600" dirty="0"/>
              <a:t>Front counter</a:t>
            </a:r>
          </a:p>
          <a:p>
            <a:pPr lvl="1"/>
            <a:r>
              <a:rPr lang="en-US" sz="2600" dirty="0"/>
              <a:t>Described video</a:t>
            </a:r>
          </a:p>
          <a:p>
            <a:pPr lvl="1"/>
            <a:r>
              <a:rPr lang="en-US" sz="2600" dirty="0"/>
              <a:t>Oral notices</a:t>
            </a:r>
          </a:p>
          <a:p>
            <a:pPr lvl="1"/>
            <a:r>
              <a:rPr lang="en-US" sz="2600" dirty="0"/>
              <a:t>Open houses</a:t>
            </a:r>
          </a:p>
          <a:p>
            <a:pPr lvl="1"/>
            <a:r>
              <a:rPr lang="en-US" sz="2600" dirty="0"/>
              <a:t>Public meetings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72F82-301F-455F-8CDF-A78D131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FE61B-9989-4C71-A595-641D8AE4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Hearings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0BE98-EB0F-4E47-BE1D-8A84A953E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Notices, ask if need for support for hearing, visual, other impaired or language</a:t>
            </a:r>
          </a:p>
          <a:p>
            <a:r>
              <a:rPr lang="en-US" sz="2400" dirty="0"/>
              <a:t>Deal with comfort animals</a:t>
            </a:r>
          </a:p>
          <a:p>
            <a:r>
              <a:rPr lang="en-US" sz="2400" dirty="0"/>
              <a:t>Ensure all attendees and remotely connected can participate</a:t>
            </a:r>
          </a:p>
          <a:p>
            <a:r>
              <a:rPr lang="en-US" sz="2400" dirty="0"/>
              <a:t>Outreach – minorities, first nations, special interest groups, people without internet, illiterate, mental disabilities</a:t>
            </a:r>
          </a:p>
          <a:p>
            <a:pPr lvl="1"/>
            <a:r>
              <a:rPr lang="en-US" sz="2400" dirty="0"/>
              <a:t>Can all vote in elections</a:t>
            </a:r>
          </a:p>
          <a:p>
            <a:pPr lvl="1"/>
            <a:endParaRPr lang="en-US" sz="2400" dirty="0"/>
          </a:p>
          <a:p>
            <a:r>
              <a:rPr lang="en-US" sz="2400" dirty="0"/>
              <a:t>Discouraging participation – quashing land use bylaw</a:t>
            </a:r>
          </a:p>
          <a:p>
            <a:pPr marL="457200" lvl="1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EFFE0-64B8-40EC-9A69-2130931B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7187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76</TotalTime>
  <Words>1917</Words>
  <Application>Microsoft Office PowerPoint</Application>
  <PresentationFormat>Widescreen</PresentationFormat>
  <Paragraphs>277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Century Gothic</vt:lpstr>
      <vt:lpstr>Wingdings</vt:lpstr>
      <vt:lpstr>Vapor Trail</vt:lpstr>
      <vt:lpstr>Inclusivity in Land Use Processes</vt:lpstr>
      <vt:lpstr>Inclusivity</vt:lpstr>
      <vt:lpstr>Principles of Inclusivity</vt:lpstr>
      <vt:lpstr>Statutory Inclusivity</vt:lpstr>
      <vt:lpstr>Statutory inclusivity (continued)</vt:lpstr>
      <vt:lpstr>Honour of Crown</vt:lpstr>
      <vt:lpstr>Honour of Crown (continued)</vt:lpstr>
      <vt:lpstr>PROACTIVE CONSULTATION </vt:lpstr>
      <vt:lpstr>Public Hearings</vt:lpstr>
      <vt:lpstr>Benefits to the organization</vt:lpstr>
      <vt:lpstr>Planning principles</vt:lpstr>
      <vt:lpstr>Planning for Inclusivity</vt:lpstr>
      <vt:lpstr>Planning for Inclusivity (continued)</vt:lpstr>
      <vt:lpstr>Local Governments &amp; Climate Change</vt:lpstr>
      <vt:lpstr>CLIMATE: Buildings - New</vt:lpstr>
      <vt:lpstr>Buildings – New (Continued)</vt:lpstr>
      <vt:lpstr>Buildings – New (Continued)</vt:lpstr>
      <vt:lpstr>CLIMATE: Buildings - Retrofit </vt:lpstr>
      <vt:lpstr>CLIMATE: Green Buildings</vt:lpstr>
      <vt:lpstr>Green Buildings (cont’d)</vt:lpstr>
      <vt:lpstr>Green Buildings (cont’d)</vt:lpstr>
      <vt:lpstr>Integrated Community Sustainability Planning</vt:lpstr>
      <vt:lpstr>Integrated Community Sustainability Planning (cont’d)</vt:lpstr>
      <vt:lpstr>Integrated Community Sustainability Planning (cont’d)</vt:lpstr>
      <vt:lpstr>Performance Measurement</vt:lpstr>
      <vt:lpstr>Climate: Urban Containment</vt:lpstr>
      <vt:lpstr>Climate: Compact Community</vt:lpstr>
      <vt:lpstr>Compact Community (cont’d)</vt:lpstr>
      <vt:lpstr>Climate: Green Infrastructure</vt:lpstr>
      <vt:lpstr>Green Infrastructure (cont’d)</vt:lpstr>
      <vt:lpstr>Green Infrastructure (cont’d)</vt:lpstr>
      <vt:lpstr>Zoning and Phased Development Agreements (cont’d)</vt:lpstr>
      <vt:lpstr>Zoning and Phased Development Agreements (cont’d)</vt:lpstr>
      <vt:lpstr>Environmental Impact Studies</vt:lpstr>
      <vt:lpstr>Green Communities Incentives</vt:lpstr>
      <vt:lpstr>Green Communities Incentives (cont’d)</vt:lpstr>
      <vt:lpstr>Public Open Space and Protected Areas</vt:lpstr>
      <vt:lpstr>Transportation</vt:lpstr>
      <vt:lpstr>Procurement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Inclusivity in Land Use Negotiations</dc:title>
  <dc:creator>Don Lidstone</dc:creator>
  <cp:lastModifiedBy>Don Lidstone</cp:lastModifiedBy>
  <cp:revision>12</cp:revision>
  <dcterms:created xsi:type="dcterms:W3CDTF">2020-02-07T08:12:42Z</dcterms:created>
  <dcterms:modified xsi:type="dcterms:W3CDTF">2020-02-07T09:28:52Z</dcterms:modified>
</cp:coreProperties>
</file>